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59" r:id="rId1"/>
    <p:sldMasterId id="2147483713" r:id="rId2"/>
  </p:sldMasterIdLst>
  <p:notesMasterIdLst>
    <p:notesMasterId r:id="rId38"/>
  </p:notesMasterIdLst>
  <p:handoutMasterIdLst>
    <p:handoutMasterId r:id="rId39"/>
  </p:handoutMasterIdLst>
  <p:sldIdLst>
    <p:sldId id="654" r:id="rId3"/>
    <p:sldId id="595" r:id="rId4"/>
    <p:sldId id="620" r:id="rId5"/>
    <p:sldId id="597" r:id="rId6"/>
    <p:sldId id="622" r:id="rId7"/>
    <p:sldId id="628" r:id="rId8"/>
    <p:sldId id="627" r:id="rId9"/>
    <p:sldId id="629" r:id="rId10"/>
    <p:sldId id="624" r:id="rId11"/>
    <p:sldId id="631" r:id="rId12"/>
    <p:sldId id="630" r:id="rId13"/>
    <p:sldId id="658" r:id="rId14"/>
    <p:sldId id="625" r:id="rId15"/>
    <p:sldId id="659" r:id="rId16"/>
    <p:sldId id="660" r:id="rId17"/>
    <p:sldId id="661" r:id="rId18"/>
    <p:sldId id="662" r:id="rId19"/>
    <p:sldId id="663" r:id="rId20"/>
    <p:sldId id="632" r:id="rId21"/>
    <p:sldId id="633" r:id="rId22"/>
    <p:sldId id="644" r:id="rId23"/>
    <p:sldId id="645" r:id="rId24"/>
    <p:sldId id="635" r:id="rId25"/>
    <p:sldId id="646" r:id="rId26"/>
    <p:sldId id="647" r:id="rId27"/>
    <p:sldId id="602" r:id="rId28"/>
    <p:sldId id="603" r:id="rId29"/>
    <p:sldId id="605" r:id="rId30"/>
    <p:sldId id="655" r:id="rId31"/>
    <p:sldId id="656" r:id="rId32"/>
    <p:sldId id="637" r:id="rId33"/>
    <p:sldId id="638" r:id="rId34"/>
    <p:sldId id="648" r:id="rId35"/>
    <p:sldId id="610" r:id="rId36"/>
    <p:sldId id="611" r:id="rId37"/>
  </p:sldIdLst>
  <p:sldSz cx="9144000" cy="5143500" type="screen16x9"/>
  <p:notesSz cx="6845300" cy="93964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Lucida Sans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9">
          <p15:clr>
            <a:srgbClr val="A4A3A4"/>
          </p15:clr>
        </p15:guide>
        <p15:guide id="2" pos="215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66"/>
    <a:srgbClr val="A4001D"/>
    <a:srgbClr val="A40508"/>
    <a:srgbClr val="A50021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49" autoAdjust="0"/>
    <p:restoredTop sz="75799" autoAdjust="0"/>
  </p:normalViewPr>
  <p:slideViewPr>
    <p:cSldViewPr>
      <p:cViewPr varScale="1">
        <p:scale>
          <a:sx n="79" d="100"/>
          <a:sy n="79" d="100"/>
        </p:scale>
        <p:origin x="1286" y="6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62" d="100"/>
          <a:sy n="62" d="100"/>
        </p:scale>
        <p:origin x="-2224" y="-112"/>
      </p:cViewPr>
      <p:guideLst>
        <p:guide orient="horz" pos="2959"/>
        <p:guide pos="215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ahom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728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ahoma" charset="0"/>
              </a:defRPr>
            </a:lvl1pPr>
          </a:lstStyle>
          <a:p>
            <a:fld id="{8A029216-D615-3945-A1F3-D96FC886DA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72630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3.tiff>
</file>

<file path=ppt/media/image19.png>
</file>

<file path=ppt/media/image2.jpeg>
</file>

<file path=ppt/media/image29.png>
</file>

<file path=ppt/media/image33.png>
</file>

<file path=ppt/media/image4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78263" y="0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1208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2813" y="4464050"/>
            <a:ext cx="5019675" cy="4227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08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26513"/>
            <a:ext cx="2967038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08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78263" y="8926513"/>
            <a:ext cx="2967037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3EB9031F-EB71-7642-8F3C-6FDC1408CB9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273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ＭＳ Ｐゴシック" pitchFamily="-65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pitchFamily="-65" charset="0"/>
        <a:ea typeface="ＭＳ Ｐゴシック" pitchFamily="-65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Lucida Sans" charset="0"/>
                <a:ea typeface="ＭＳ Ｐゴシック" charset="0"/>
              </a:defRPr>
            </a:lvl9pPr>
          </a:lstStyle>
          <a:p>
            <a:pPr eaLnBrk="1" hangingPunct="1"/>
            <a:fld id="{E69DF897-5E92-F241-9A21-E64EA536231D}" type="slidenum">
              <a:rPr lang="en-US" sz="1200"/>
              <a:pPr eaLnBrk="1" hangingPunct="1"/>
              <a:t>1</a:t>
            </a:fld>
            <a:endParaRPr lang="en-US" sz="120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290513" y="704850"/>
            <a:ext cx="6264275" cy="3524250"/>
          </a:xfrm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0860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AE85AD2-0232-AA4F-9B6D-46957FD49A43}" type="slidenum">
              <a:rPr lang="en-US"/>
              <a:pPr/>
              <a:t>35</a:t>
            </a:fld>
            <a:endParaRPr lang="en-US"/>
          </a:p>
        </p:txBody>
      </p:sp>
      <p:sp>
        <p:nvSpPr>
          <p:cNvPr id="123907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23908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817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tf-idf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algorithm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(the ‘-’ here is a hyphen, not a minus sign) is the product of two terms, each term capturing one of these two intuitions. The first is the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 frequency: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frequency of the word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the document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We can just use the raw count as the term frequency:   EQ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commonly we squash the raw frequency a bit, by using the log10 of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quency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instead. The intuition is that a word appearing 100 times in a document doesn’t make that word 100 times more likely to be relevant to the meaning of the document. Because we can’t take the log of 0, we normally add 1 to the count: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407101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second factor in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tf-idf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used to give a higher weight to words that occur only in a few documents. Terms that are limited to a few documents are useful for discriminating those documents from the rest of the collection; terms that occur frequently across the entire collection aren’t as helpful. The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 frequency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df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a term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number of documents it occurs in 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Document frequency is not the same as the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collection frequency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a term, which is the total number of times the word appears in the whole collection in any document. Consider in the collection of Shakespeare’s 37 plays the two words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Romeo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The words have identical collection frequencies (they both occur 113 times in all the plays) but very different document frequencies, since Romeo only occurs in a single play. If our goal is to find documents about the romantic tribulations of Romeo, the word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Romeo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should be highly weighted, but not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Important: documents can be </a:t>
            </a:r>
            <a:r>
              <a:rPr lang="en-US" b="1" dirty="0"/>
              <a:t>anything, they don't have to be original documents.  For example we often</a:t>
            </a:r>
            <a:r>
              <a:rPr lang="en-US" dirty="0"/>
              <a:t> treat each paragraph as a document, which lets use compute </a:t>
            </a:r>
            <a:r>
              <a:rPr lang="en-US" dirty="0" err="1"/>
              <a:t>tf-idf</a:t>
            </a:r>
            <a:r>
              <a:rPr lang="en-US" dirty="0"/>
              <a:t> values for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2007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emphasize discriminative words like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Romeo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via the 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inverse document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quency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term weight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Sparck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Jones, 1972).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defined using the frac-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tion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df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where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total number of documents in the collection, and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df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the number of documents in which term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occurs. The fewer documents in which a term occurs, the higher this weight. The lowest weight of 1 is assigned to terms that occur in all the documents. Because of the large number of documents in many collections, this measure too is usually squashed with a log function. The resulting definition for inverse document frequency (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is thus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are some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values for some words in the Shakespeare corpus, ranging from  extremely informative words which occur in only one play like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Romeo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those that  occur in a few like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salad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Falstaff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those which are very common like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fool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so common as to be completely non-discriminative since they occur in all 37 plays like </a:t>
            </a:r>
            <a:r>
              <a:rPr lang="en-US" sz="120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sweet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12799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It’s usually clear what counts as a document: in Shake-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speare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 would use a play; when processing a collection of encyclopedia articles like Wikipedia, the document is a Wikipedia page; in processing newspaper articles, the document is a single article. But very frequently  you might need to break up the corpus into documents yourself for the purposes of computing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dirty="0"/>
              <a:t>Because that documents can be </a:t>
            </a:r>
            <a:r>
              <a:rPr lang="en-US" b="1" dirty="0"/>
              <a:t>anything, they don't have to be original documents.  </a:t>
            </a:r>
            <a:r>
              <a:rPr lang="en-US" b="0" dirty="0"/>
              <a:t>For example we often </a:t>
            </a:r>
            <a:r>
              <a:rPr lang="en-US" dirty="0"/>
              <a:t>treat each paragraph as a document, which lets use compute </a:t>
            </a:r>
            <a:r>
              <a:rPr lang="en-US" dirty="0" err="1"/>
              <a:t>tf-idf</a:t>
            </a:r>
            <a:r>
              <a:rPr lang="en-US" dirty="0"/>
              <a:t> values even when we are dealing say with a single document like a book.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241741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</a:t>
            </a:r>
            <a:r>
              <a:rPr lang="en-US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tf-idf</a:t>
            </a: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weighted value 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wt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word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document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thus combines term </a:t>
            </a:r>
            <a:endParaRPr lang="en-US" dirty="0"/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frequency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Here's the raw counts in the Shakespeare term-document matrix, and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tf-idf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weighted version of the same matrix.. Note that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tf-idf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values for the dimension corresponding to the word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have now all become 0; since this word appears in every document, the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tf-idf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algorithm leads it to be ignored. Similarly, the word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fool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which appears in 36 out of the 37 plays, has a much lower weight. 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E707532-839C-41A2-9E71-D5288AEAE66A}" type="slidenum">
              <a:rPr kumimoji="0" lang="en-US" sz="13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3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67474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19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290513" y="704850"/>
            <a:ext cx="6264275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53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0DD1FF1-6918-3748-995C-0E279CB7D72E}" type="slidenum">
              <a:rPr lang="en-US"/>
              <a:pPr/>
              <a:t>28</a:t>
            </a:fld>
            <a:endParaRPr lang="en-US"/>
          </a:p>
        </p:txBody>
      </p:sp>
      <p:sp>
        <p:nvSpPr>
          <p:cNvPr id="110595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10596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4485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ea typeface="ＭＳ Ｐゴシック" charset="-128"/>
                <a:cs typeface="ＭＳ Ｐゴシック" charset="-128"/>
              </a:rPr>
              <a:t>See Law of Cosines (Cosine Rule) wikipedia page</a:t>
            </a: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01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510778"/>
            <a:ext cx="3890964" cy="1298972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2876550"/>
            <a:ext cx="3886200" cy="16764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4705350"/>
            <a:ext cx="12192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4705350"/>
            <a:ext cx="1905000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pic>
        <p:nvPicPr>
          <p:cNvPr id="9" name="Picture 8" descr="wordcloud2.jpg"/>
          <p:cNvPicPr>
            <a:picLocks noChangeAspect="1"/>
          </p:cNvPicPr>
          <p:nvPr userDrawn="1"/>
        </p:nvPicPr>
        <p:blipFill rotWithShape="1">
          <a:blip r:embed="rId2"/>
          <a:srcRect l="19740" t="8415" r="20308" b="8153"/>
          <a:stretch/>
        </p:blipFill>
        <p:spPr>
          <a:xfrm>
            <a:off x="781451" y="165818"/>
            <a:ext cx="2647549" cy="4768132"/>
          </a:xfrm>
          <a:prstGeom prst="rect">
            <a:avLst/>
          </a:prstGeom>
        </p:spPr>
      </p:pic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4705350"/>
            <a:ext cx="765174" cy="3429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72119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1DFA8D9-15F1-AF4D-8149-0C26EB27AC9C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983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29450" y="285750"/>
            <a:ext cx="2114550" cy="44005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85750"/>
            <a:ext cx="6191250" cy="44005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857BED9-9427-674C-8047-314E304C86F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081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ov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800" y="3057525"/>
            <a:ext cx="7772400" cy="16287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943D734-B240-FB4D-AF6E-6869FD669100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3000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Narrow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6858000" cy="3333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51816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286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77066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Completely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876802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1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803" indent="-253994">
              <a:tabLst/>
              <a:defRPr sz="2400" baseline="0"/>
            </a:lvl2pPr>
            <a:lvl3pPr marL="515925" indent="-228594">
              <a:tabLst/>
              <a:defRPr sz="2000" baseline="0"/>
            </a:lvl3pPr>
            <a:lvl4pPr marL="690546" indent="-265106">
              <a:tabLst/>
              <a:defRPr sz="1600" baseline="0"/>
            </a:lvl4pPr>
            <a:lvl5pPr marL="801668" indent="-239707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240CDC23-E565-C848-9AF6-12BD09C53D91}" type="datetimeFigureOut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2/6/2025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2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en-US">
                <a:solidFill>
                  <a:srgbClr val="000000"/>
                </a:solidFill>
                <a:latin typeface="Calibri" panose="020F0502020204030204"/>
                <a:ea typeface="+mn-ea"/>
                <a:cs typeface="+mn-cs"/>
              </a:rPr>
              <a:t>Slides adapted from Jure Leskovec</a:t>
            </a:r>
            <a:endParaRPr lang="en-US" sz="525">
              <a:solidFill>
                <a:srgbClr val="000000"/>
              </a:solidFill>
              <a:latin typeface="Calibri" panose="020F0502020204030204"/>
              <a:ea typeface="+mn-ea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000000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D07771B2-D7F7-364E-B6F3-F7FE93606BCE}" type="slidenum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3537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119702"/>
            <a:ext cx="7543800" cy="68039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1" y="1200150"/>
            <a:ext cx="7543801" cy="3429000"/>
          </a:xfrm>
        </p:spPr>
        <p:txBody>
          <a:bodyPr/>
          <a:lstStyle>
            <a:lvl1pPr marL="7938" indent="-7938">
              <a:buNone/>
              <a:tabLst/>
              <a:defRPr sz="2800" baseline="0"/>
            </a:lvl1pPr>
            <a:lvl2pPr marL="404803" indent="-253994">
              <a:tabLst/>
              <a:defRPr sz="2400" baseline="0"/>
            </a:lvl2pPr>
            <a:lvl3pPr marL="515925" indent="-228594">
              <a:tabLst/>
              <a:defRPr sz="2000" baseline="0"/>
            </a:lvl3pPr>
            <a:lvl4pPr marL="690546" indent="-265106">
              <a:tabLst/>
              <a:defRPr sz="1600" baseline="0"/>
            </a:lvl4pPr>
            <a:lvl5pPr marL="801668" indent="-239707">
              <a:tabLst/>
              <a:defRPr sz="1400" baseline="0"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240CDC23-E565-C848-9AF6-12BD09C53D91}" type="datetimeFigureOut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2/6/2025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40" y="5029202"/>
            <a:ext cx="3617103" cy="89483"/>
          </a:xfrm>
        </p:spPr>
        <p:txBody>
          <a:bodyPr/>
          <a:lstStyle>
            <a:lvl1pPr>
              <a:defRPr sz="600">
                <a:solidFill>
                  <a:schemeClr val="tx1"/>
                </a:solidFill>
              </a:defRPr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en-US">
                <a:solidFill>
                  <a:srgbClr val="000000"/>
                </a:solidFill>
                <a:latin typeface="Calibri" panose="020F0502020204030204"/>
                <a:ea typeface="+mn-ea"/>
                <a:cs typeface="+mn-cs"/>
              </a:rPr>
              <a:t>Slides adapted from Jure Leskovec</a:t>
            </a:r>
            <a:endParaRPr lang="en-US" sz="525">
              <a:solidFill>
                <a:srgbClr val="000000"/>
              </a:solidFill>
              <a:latin typeface="Calibri" panose="020F0502020204030204"/>
              <a:ea typeface="+mn-ea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000000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D07771B2-D7F7-364E-B6F3-F7FE93606BCE}" type="slidenum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78252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4"/>
            <a:ext cx="3703320" cy="30175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240CDC23-E565-C848-9AF6-12BD09C53D91}" type="datetimeFigureOut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2/6/2025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D07771B2-D7F7-364E-B6F3-F7FE93606BCE}" type="slidenum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105035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40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40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465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240CDC23-E565-C848-9AF6-12BD09C53D91}" type="datetimeFigureOut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2/6/2025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D07771B2-D7F7-364E-B6F3-F7FE93606BCE}" type="slidenum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93048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7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8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2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7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231C68C3-6089-F349-9232-42643877B0CF}" type="slidenum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2" y="2548892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A50021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337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534400" cy="33337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858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0480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0F35DC5-7E65-8247-99AB-4E984F8A921E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61769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5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9" y="548640"/>
            <a:ext cx="5009393" cy="3943350"/>
          </a:xfrm>
        </p:spPr>
        <p:txBody>
          <a:bodyPr/>
          <a:lstStyle>
            <a:lvl1pPr>
              <a:defRPr sz="3200" baseline="0">
                <a:solidFill>
                  <a:schemeClr val="accent2"/>
                </a:solidFill>
              </a:defRPr>
            </a:lvl1pPr>
            <a:lvl2pPr>
              <a:defRPr sz="2800" baseline="0">
                <a:solidFill>
                  <a:schemeClr val="accent2"/>
                </a:solidFill>
              </a:defRPr>
            </a:lvl2pPr>
            <a:lvl3pPr>
              <a:defRPr sz="2400" baseline="0">
                <a:solidFill>
                  <a:schemeClr val="accent2"/>
                </a:solidFill>
              </a:defRPr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1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892" indent="0">
              <a:buNone/>
              <a:defRPr sz="900"/>
            </a:lvl2pPr>
            <a:lvl3pPr marL="685783" indent="0">
              <a:buNone/>
              <a:defRPr sz="750"/>
            </a:lvl3pPr>
            <a:lvl4pPr marL="1028675" indent="0">
              <a:buNone/>
              <a:defRPr sz="675"/>
            </a:lvl4pPr>
            <a:lvl5pPr marL="1371566" indent="0">
              <a:buNone/>
              <a:defRPr sz="675"/>
            </a:lvl5pPr>
            <a:lvl6pPr marL="1714457" indent="0">
              <a:buNone/>
              <a:defRPr sz="675"/>
            </a:lvl6pPr>
            <a:lvl7pPr marL="2057348" indent="0">
              <a:buNone/>
              <a:defRPr sz="675"/>
            </a:lvl7pPr>
            <a:lvl8pPr marL="2400240" indent="0">
              <a:buNone/>
              <a:defRPr sz="675"/>
            </a:lvl8pPr>
            <a:lvl9pPr marL="2743132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6" y="4844841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240CDC23-E565-C848-9AF6-12BD09C53D91}" type="datetimeFigureOut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2/6/2025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41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rgbClr val="637052"/>
              </a:solidFill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D07771B2-D7F7-364E-B6F3-F7FE93606BCE}" type="slidenum">
              <a:rPr lang="en-US" smtClean="0">
                <a:solidFill>
                  <a:srgbClr val="637052"/>
                </a:solidFill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srgbClr val="637052"/>
              </a:solidFill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03733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200" b="1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C2BDC8F-D922-0A4E-AAA0-9C7D97FF3D7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48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314450"/>
            <a:ext cx="3810000" cy="33718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0960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667000" y="468630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AC7A63A-31A1-2C4C-95AA-A445DBCAB174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9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9134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4800" y="1253728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4800" y="1733550"/>
            <a:ext cx="4040188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2626" y="1253728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92626" y="1733550"/>
            <a:ext cx="4041775" cy="29718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6248400" y="4705350"/>
            <a:ext cx="19812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2819400" y="4705350"/>
            <a:ext cx="2895600" cy="342900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31C68C3-6089-F349-9232-42643877B0CF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0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1371600" y="381000"/>
            <a:ext cx="7467600" cy="7429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275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3BC7101-16EA-C942-850C-355264FDE9E8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6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86286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228E5E2-1321-4548-96C8-615581C5A8C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278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28750"/>
            <a:ext cx="3008313" cy="8715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343150"/>
            <a:ext cx="3008313" cy="225147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3729988-E849-C549-AA67-252EA40F09C2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8" name="Rectangle 2"/>
          <p:cNvSpPr>
            <a:spLocks noChangeArrowheads="1"/>
          </p:cNvSpPr>
          <p:nvPr userDrawn="1"/>
        </p:nvSpPr>
        <p:spPr bwMode="auto">
          <a:xfrm rot="5400000">
            <a:off x="-2548893" y="2548891"/>
            <a:ext cx="5143501" cy="45719"/>
          </a:xfrm>
          <a:prstGeom prst="rect">
            <a:avLst/>
          </a:prstGeom>
          <a:solidFill>
            <a:srgbClr val="A40508"/>
          </a:solidFill>
          <a:ln w="9525">
            <a:solidFill>
              <a:srgbClr val="A4001D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>
              <a:solidFill>
                <a:srgbClr val="A50021"/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3127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97882B1-C6D6-A945-BB8B-B7B1B12471B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46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371600" y="381000"/>
            <a:ext cx="7467600" cy="742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9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304800" y="1352550"/>
            <a:ext cx="7772400" cy="333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4805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6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743200" y="4686300"/>
            <a:ext cx="28956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4807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04800" y="4705350"/>
            <a:ext cx="19812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400">
                <a:latin typeface="+mn-lt"/>
              </a:defRPr>
            </a:lvl1pPr>
          </a:lstStyle>
          <a:p>
            <a:fld id="{91F816EA-24CC-2048-859A-C5EA9F27539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74056" y="325348"/>
            <a:ext cx="868944" cy="87480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6200" y="8750"/>
            <a:ext cx="1295400" cy="2616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sz="1100" dirty="0">
                <a:solidFill>
                  <a:srgbClr val="A4001D"/>
                </a:solidFill>
                <a:latin typeface="+mn-lt"/>
              </a:rPr>
              <a:t>Dan Jurafsky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09" r:id="rId12"/>
    <p:sldLayoutId id="2147483711" r:id="rId13"/>
    <p:sldLayoutId id="2147483712" r:id="rId14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+mj-lt"/>
          <a:ea typeface="ＭＳ Ｐゴシック" pitchFamily="-65" charset="-128"/>
          <a:cs typeface="ＭＳ Ｐゴシック" pitchFamily="-65" charset="-128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  <a:ea typeface="ＭＳ Ｐゴシック" pitchFamily="-65" charset="-128"/>
          <a:cs typeface="ＭＳ Ｐゴシック" pitchFamily="-65" charset="-128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Lucida Sans" pitchFamily="-65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ＭＳ Ｐゴシック" pitchFamily="-65" charset="-128"/>
          <a:cs typeface="ＭＳ Ｐゴシック" pitchFamily="-65" charset="-128"/>
        </a:defRPr>
      </a:lvl1pPr>
      <a:lvl2pPr marL="6858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2pPr>
      <a:lvl3pPr marL="1028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ＭＳ Ｐゴシック" pitchFamily="-65" charset="-128"/>
        </a:defRPr>
      </a:lvl3pPr>
      <a:lvl4pPr marL="13716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4pPr>
      <a:lvl5pPr marL="17145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charset="0"/>
        <a:buChar char="•"/>
        <a:defRPr>
          <a:solidFill>
            <a:schemeClr val="tx1"/>
          </a:solidFill>
          <a:latin typeface="+mn-lt"/>
          <a:ea typeface="ＭＳ Ｐゴシック" pitchFamily="-65" charset="-128"/>
        </a:defRPr>
      </a:lvl5pPr>
      <a:lvl6pPr marL="21717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6pPr>
      <a:lvl7pPr marL="26289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7pPr>
      <a:lvl8pPr marL="30861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8pPr>
      <a:lvl9pPr marL="3543300" indent="-228600" algn="l" rtl="0" eaLnBrk="1" fontAlgn="base" hangingPunct="1">
        <a:spcBef>
          <a:spcPct val="20000"/>
        </a:spcBef>
        <a:spcAft>
          <a:spcPct val="0"/>
        </a:spcAft>
        <a:buClr>
          <a:srgbClr val="CC0000"/>
        </a:buClr>
        <a:buFont typeface="Times" pitchFamily="-65" charset="0"/>
        <a:buChar char="•"/>
        <a:defRPr sz="14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2518606" y="2473636"/>
            <a:ext cx="51435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2442604" y="2560133"/>
            <a:ext cx="5143502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384301"/>
            <a:ext cx="7543801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3" y="4844841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240CDC23-E565-C848-9AF6-12BD09C53D91}" type="datetimeFigureOut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2/6/2025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40" y="4844841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endParaRPr lang="en-US"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6" y="4844841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fld id="{D07771B2-D7F7-364E-B6F3-F7FE93606BCE}" type="slidenum">
              <a:rPr lang="en-US" smtClean="0">
                <a:latin typeface="Calibri" panose="020F0502020204030204"/>
                <a:ea typeface="+mn-ea"/>
                <a:cs typeface="+mn-cs"/>
              </a:rPr>
              <a:pPr defTabSz="685800"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5340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</p:sldLayoutIdLst>
  <p:txStyles>
    <p:titleStyle>
      <a:lvl1pPr algn="l" defTabSz="685783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79" indent="-68579" algn="l" defTabSz="685783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29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86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42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499" indent="-13715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4980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4976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4972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4969" indent="-171446" algn="l" defTabSz="685783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5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8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2" algn="l" defTabSz="685783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package" Target="../embeddings/Microsoft_Excel_Worksheet1.xlsx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12" Type="http://schemas.openxmlformats.org/officeDocument/2006/relationships/image" Target="../media/image18.em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11" Type="http://schemas.openxmlformats.org/officeDocument/2006/relationships/oleObject" Target="../embeddings/oleObject7.bin"/><Relationship Id="rId5" Type="http://schemas.openxmlformats.org/officeDocument/2006/relationships/oleObject" Target="../embeddings/oleObject4.bin"/><Relationship Id="rId10" Type="http://schemas.openxmlformats.org/officeDocument/2006/relationships/image" Target="../media/image17.emf"/><Relationship Id="rId4" Type="http://schemas.openxmlformats.org/officeDocument/2006/relationships/image" Target="../media/image14.emf"/><Relationship Id="rId9" Type="http://schemas.openxmlformats.org/officeDocument/2006/relationships/oleObject" Target="../embeddings/oleObject6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image" Target="../media/image19.png"/><Relationship Id="rId7" Type="http://schemas.openxmlformats.org/officeDocument/2006/relationships/image" Target="../media/image20.emf"/><Relationship Id="rId2" Type="http://schemas.openxmlformats.org/officeDocument/2006/relationships/package" Target="../embeddings/Microsoft_Excel_Worksheet2.xlsx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.bin"/><Relationship Id="rId11" Type="http://schemas.openxmlformats.org/officeDocument/2006/relationships/image" Target="../media/image22.emf"/><Relationship Id="rId5" Type="http://schemas.openxmlformats.org/officeDocument/2006/relationships/image" Target="../media/image14.emf"/><Relationship Id="rId10" Type="http://schemas.openxmlformats.org/officeDocument/2006/relationships/package" Target="../embeddings/Microsoft_Excel_Worksheet3.xlsx"/><Relationship Id="rId4" Type="http://schemas.openxmlformats.org/officeDocument/2006/relationships/oleObject" Target="../embeddings/oleObject3.bin"/><Relationship Id="rId9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7" Type="http://schemas.openxmlformats.org/officeDocument/2006/relationships/image" Target="../media/image22.e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Relationship Id="rId6" Type="http://schemas.openxmlformats.org/officeDocument/2006/relationships/package" Target="../embeddings/Microsoft_Excel_Worksheet3.xlsx"/><Relationship Id="rId5" Type="http://schemas.openxmlformats.org/officeDocument/2006/relationships/image" Target="../media/image24.emf"/><Relationship Id="rId4" Type="http://schemas.openxmlformats.org/officeDocument/2006/relationships/package" Target="../embeddings/Microsoft_Excel_Worksheet4.xlsx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package" Target="../embeddings/Microsoft_Excel_Worksheet5.xlsx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emf"/><Relationship Id="rId4" Type="http://schemas.openxmlformats.org/officeDocument/2006/relationships/package" Target="../embeddings/Microsoft_Excel_Worksheet6.xlsx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package" Target="../embeddings/Microsoft_Excel_Worksheet7.xlsx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package" Target="../embeddings/Microsoft_Excel_Worksheet8.xlsx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em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13" Type="http://schemas.openxmlformats.org/officeDocument/2006/relationships/oleObject" Target="../embeddings/oleObject18.bin"/><Relationship Id="rId18" Type="http://schemas.openxmlformats.org/officeDocument/2006/relationships/image" Target="../media/image39.emf"/><Relationship Id="rId3" Type="http://schemas.openxmlformats.org/officeDocument/2006/relationships/image" Target="../media/image32.emf"/><Relationship Id="rId21" Type="http://schemas.openxmlformats.org/officeDocument/2006/relationships/oleObject" Target="../embeddings/oleObject22.bin"/><Relationship Id="rId7" Type="http://schemas.openxmlformats.org/officeDocument/2006/relationships/oleObject" Target="../embeddings/oleObject14.bin"/><Relationship Id="rId12" Type="http://schemas.openxmlformats.org/officeDocument/2006/relationships/oleObject" Target="../embeddings/oleObject17.bin"/><Relationship Id="rId17" Type="http://schemas.openxmlformats.org/officeDocument/2006/relationships/oleObject" Target="../embeddings/oleObject20.bin"/><Relationship Id="rId2" Type="http://schemas.openxmlformats.org/officeDocument/2006/relationships/oleObject" Target="../embeddings/oleObject11.bin"/><Relationship Id="rId16" Type="http://schemas.openxmlformats.org/officeDocument/2006/relationships/image" Target="../media/image38.emf"/><Relationship Id="rId20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36.emf"/><Relationship Id="rId24" Type="http://schemas.openxmlformats.org/officeDocument/2006/relationships/image" Target="../media/image42.emf"/><Relationship Id="rId5" Type="http://schemas.openxmlformats.org/officeDocument/2006/relationships/image" Target="../media/image34.emf"/><Relationship Id="rId15" Type="http://schemas.openxmlformats.org/officeDocument/2006/relationships/oleObject" Target="../embeddings/oleObject19.bin"/><Relationship Id="rId23" Type="http://schemas.openxmlformats.org/officeDocument/2006/relationships/oleObject" Target="../embeddings/oleObject23.bin"/><Relationship Id="rId10" Type="http://schemas.openxmlformats.org/officeDocument/2006/relationships/oleObject" Target="../embeddings/oleObject16.bin"/><Relationship Id="rId19" Type="http://schemas.openxmlformats.org/officeDocument/2006/relationships/oleObject" Target="../embeddings/oleObject21.bin"/><Relationship Id="rId4" Type="http://schemas.openxmlformats.org/officeDocument/2006/relationships/oleObject" Target="../embeddings/oleObject12.bin"/><Relationship Id="rId9" Type="http://schemas.openxmlformats.org/officeDocument/2006/relationships/oleObject" Target="../embeddings/oleObject15.bin"/><Relationship Id="rId14" Type="http://schemas.openxmlformats.org/officeDocument/2006/relationships/image" Target="../media/image37.emf"/><Relationship Id="rId22" Type="http://schemas.openxmlformats.org/officeDocument/2006/relationships/image" Target="../media/image41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package" Target="../embeddings/Microsoft_Excel_Worksheet.xlsx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14400" y="133350"/>
            <a:ext cx="2743200" cy="48768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 bwMode="auto">
          <a:xfrm>
            <a:off x="2171700" y="1200150"/>
            <a:ext cx="48006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tx1"/>
                </a:solidFill>
                <a:latin typeface="+mj-lt"/>
                <a:ea typeface="ＭＳ Ｐゴシック" pitchFamily="-65" charset="-128"/>
                <a:cs typeface="ＭＳ Ｐゴシック" pitchFamily="-65" charset="-128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  <a:ea typeface="ＭＳ Ｐゴシック" pitchFamily="-65" charset="-128"/>
                <a:cs typeface="ＭＳ Ｐゴシック" pitchFamily="-65" charset="-128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Lucida Sans" pitchFamily="-65" charset="0"/>
              </a:defRPr>
            </a:lvl9pPr>
          </a:lstStyle>
          <a:p>
            <a:r>
              <a:rPr lang="en-US" sz="5400" kern="0" dirty="0">
                <a:latin typeface="Calibri (Headings)"/>
                <a:cs typeface="Calibri (Headings)"/>
              </a:rPr>
              <a:t>Distributional Similarity</a:t>
            </a:r>
          </a:p>
        </p:txBody>
      </p:sp>
    </p:spTree>
    <p:extLst>
      <p:ext uri="{BB962C8B-B14F-4D97-AF65-F5344CB8AC3E}">
        <p14:creationId xmlns:p14="http://schemas.microsoft.com/office/powerpoint/2010/main" val="731518000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contexts: 20 words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(Brown corpus)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00150"/>
            <a:ext cx="8686800" cy="1600200"/>
          </a:xfrm>
        </p:spPr>
        <p:txBody>
          <a:bodyPr/>
          <a:lstStyle/>
          <a:p>
            <a:r>
              <a:rPr lang="en-US" sz="2300" dirty="0"/>
              <a:t>equal amount of sugar, a sliced lemon, a tablespoonful of </a:t>
            </a:r>
            <a:r>
              <a:rPr lang="en-US" sz="2300" b="1" dirty="0">
                <a:solidFill>
                  <a:srgbClr val="0000FF"/>
                </a:solidFill>
              </a:rPr>
              <a:t>apricot</a:t>
            </a:r>
            <a:r>
              <a:rPr lang="en-US" sz="2300" dirty="0">
                <a:solidFill>
                  <a:srgbClr val="0000FF"/>
                </a:solidFill>
              </a:rPr>
              <a:t> </a:t>
            </a:r>
            <a:r>
              <a:rPr lang="en-US" sz="2300" dirty="0"/>
              <a:t>preserve or jam, a pinch each of clove and nutmeg,</a:t>
            </a:r>
          </a:p>
          <a:p>
            <a:r>
              <a:rPr lang="en-US" sz="2300" dirty="0"/>
              <a:t>on board for their enjoyment. Cautiously she sampled her first </a:t>
            </a:r>
            <a:r>
              <a:rPr lang="en-US" sz="2300" b="1" dirty="0">
                <a:solidFill>
                  <a:srgbClr val="0000FF"/>
                </a:solidFill>
              </a:rPr>
              <a:t>pineapple</a:t>
            </a:r>
            <a:r>
              <a:rPr lang="en-US" sz="2300" dirty="0">
                <a:solidFill>
                  <a:srgbClr val="0000FF"/>
                </a:solidFill>
              </a:rPr>
              <a:t> </a:t>
            </a:r>
            <a:r>
              <a:rPr lang="en-US" sz="2300" dirty="0"/>
              <a:t>and another fruit whose taste she likened to that of</a:t>
            </a:r>
          </a:p>
          <a:p>
            <a:endParaRPr lang="en-US" sz="23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304800" y="2800350"/>
            <a:ext cx="6858000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r>
              <a:rPr lang="en-US" sz="2300" dirty="0"/>
              <a:t>of a recursive type well suited to programming on the </a:t>
            </a:r>
            <a:r>
              <a:rPr lang="en-US" sz="2300" b="1" dirty="0">
                <a:solidFill>
                  <a:srgbClr val="0000FF"/>
                </a:solidFill>
              </a:rPr>
              <a:t>digital</a:t>
            </a:r>
            <a:r>
              <a:rPr lang="en-US" sz="2300" dirty="0">
                <a:solidFill>
                  <a:srgbClr val="0000FF"/>
                </a:solidFill>
              </a:rPr>
              <a:t> </a:t>
            </a:r>
            <a:r>
              <a:rPr lang="en-US" sz="2300" dirty="0"/>
              <a:t>computer. In finding the optimal R-stage policy from that of</a:t>
            </a:r>
          </a:p>
          <a:p>
            <a:r>
              <a:rPr lang="en-US" sz="2300" dirty="0"/>
              <a:t>substantially affect commerce, for the purpose of gathering data and </a:t>
            </a:r>
            <a:r>
              <a:rPr lang="en-US" sz="2300" b="1" dirty="0">
                <a:solidFill>
                  <a:srgbClr val="0000FF"/>
                </a:solidFill>
              </a:rPr>
              <a:t>information</a:t>
            </a:r>
            <a:r>
              <a:rPr lang="en-US" sz="2300" dirty="0">
                <a:solidFill>
                  <a:srgbClr val="0000FF"/>
                </a:solidFill>
              </a:rPr>
              <a:t> </a:t>
            </a:r>
            <a:r>
              <a:rPr lang="en-US" sz="2300" dirty="0"/>
              <a:t>necessary for the study authorized in the first section of this</a:t>
            </a: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1876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5017959" y="2647950"/>
            <a:ext cx="609600" cy="609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618159" y="2647950"/>
            <a:ext cx="609600" cy="609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417759" y="3257550"/>
            <a:ext cx="1371600" cy="6096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932359" y="3257550"/>
            <a:ext cx="609600" cy="6096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Term-context matrix for word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76350"/>
            <a:ext cx="8534400" cy="3333750"/>
          </a:xfrm>
        </p:spPr>
        <p:txBody>
          <a:bodyPr/>
          <a:lstStyle/>
          <a:p>
            <a:r>
              <a:rPr lang="en-US" sz="2800" dirty="0"/>
              <a:t>Two </a:t>
            </a:r>
            <a:r>
              <a:rPr lang="en-US" sz="2800" b="1" dirty="0"/>
              <a:t>words</a:t>
            </a:r>
            <a:r>
              <a:rPr lang="en-US" sz="2800" dirty="0"/>
              <a:t> are similar in meaning if their context vectors are similar</a:t>
            </a:r>
            <a:endParaRPr lang="en-US" dirty="0"/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124449" y="152400"/>
            <a:ext cx="304800" cy="5905502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113211" y="-152400"/>
            <a:ext cx="304798" cy="5905502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4898579"/>
              </p:ext>
            </p:extLst>
          </p:nvPr>
        </p:nvGraphicFramePr>
        <p:xfrm>
          <a:off x="64959" y="2266950"/>
          <a:ext cx="7987884" cy="480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7734300" imgH="4648200" progId="Excel.Sheet.12">
                  <p:embed/>
                </p:oleObj>
              </mc:Choice>
              <mc:Fallback>
                <p:oleObj name="Worksheet" r:id="rId2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4959" y="2266950"/>
                        <a:ext cx="7987884" cy="480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94695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we use raw counts?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Raw word frequency is not a great measure of association between words</a:t>
            </a:r>
          </a:p>
          <a:p>
            <a:pPr lvl="1"/>
            <a:r>
              <a:rPr lang="en-US" dirty="0"/>
              <a:t>It’s very skewed</a:t>
            </a:r>
          </a:p>
          <a:p>
            <a:pPr lvl="2"/>
            <a:r>
              <a:rPr lang="en-US" dirty="0"/>
              <a:t>“the” and “of” are very frequent, but maybe not the most discriminative</a:t>
            </a:r>
          </a:p>
          <a:p>
            <a:r>
              <a:rPr lang="en-US" dirty="0"/>
              <a:t>We’d rather have a measure that asks whether a context word is </a:t>
            </a:r>
            <a:r>
              <a:rPr lang="en-US" b="1" dirty="0"/>
              <a:t>particularly informative </a:t>
            </a:r>
            <a:r>
              <a:rPr lang="en-US" dirty="0"/>
              <a:t>about the target word.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88096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Should we use raw counts?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For the term-document matrix</a:t>
            </a:r>
          </a:p>
          <a:p>
            <a:pPr lvl="1"/>
            <a:r>
              <a:rPr lang="en-US" sz="2400" dirty="0"/>
              <a:t>We used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 err="1">
                <a:solidFill>
                  <a:srgbClr val="0000FF"/>
                </a:solidFill>
              </a:rPr>
              <a:t>tf-idf</a:t>
            </a:r>
            <a:r>
              <a:rPr lang="en-US" sz="2400" dirty="0">
                <a:solidFill>
                  <a:srgbClr val="0000FF"/>
                </a:solidFill>
              </a:rPr>
              <a:t> </a:t>
            </a:r>
            <a:r>
              <a:rPr lang="en-US" sz="2400" dirty="0"/>
              <a:t>instead of raw term counts</a:t>
            </a:r>
          </a:p>
          <a:p>
            <a:r>
              <a:rPr lang="en-US" sz="2800" dirty="0"/>
              <a:t>For the term-context matrix</a:t>
            </a:r>
          </a:p>
          <a:p>
            <a:pPr lvl="1"/>
            <a:r>
              <a:rPr lang="en-US" sz="2400" dirty="0">
                <a:solidFill>
                  <a:srgbClr val="0000FF"/>
                </a:solidFill>
              </a:rPr>
              <a:t>Positive </a:t>
            </a:r>
            <a:r>
              <a:rPr lang="en-US" sz="2400" dirty="0" err="1">
                <a:solidFill>
                  <a:srgbClr val="0000FF"/>
                </a:solidFill>
              </a:rPr>
              <a:t>Pointwise</a:t>
            </a:r>
            <a:r>
              <a:rPr lang="en-US" sz="2400" dirty="0">
                <a:solidFill>
                  <a:srgbClr val="0000FF"/>
                </a:solidFill>
              </a:rPr>
              <a:t> Mutual Information (PPMI) </a:t>
            </a:r>
            <a:r>
              <a:rPr lang="en-US" sz="2400" dirty="0"/>
              <a:t>is common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988597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D9C4-F747-A547-85B0-B6624ED16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Term frequency (</a:t>
            </a:r>
            <a:r>
              <a:rPr lang="en-US" b="1" dirty="0" err="1"/>
              <a:t>tf</a:t>
            </a:r>
            <a:r>
              <a:rPr lang="en-US" b="1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8B35B6-D89B-2246-8D95-4410C0D89D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tf</a:t>
            </a:r>
            <a:r>
              <a:rPr lang="en-US" i="1" baseline="-25000" dirty="0" err="1"/>
              <a:t>t</a:t>
            </a:r>
            <a:r>
              <a:rPr lang="en-US" baseline="-25000" dirty="0" err="1"/>
              <a:t>,</a:t>
            </a:r>
            <a:r>
              <a:rPr lang="en-US" i="1" baseline="-25000" dirty="0" err="1"/>
              <a:t>d</a:t>
            </a:r>
            <a:r>
              <a:rPr lang="en-US" i="1" baseline="-25000" dirty="0"/>
              <a:t> </a:t>
            </a:r>
            <a:r>
              <a:rPr lang="en-US" dirty="0"/>
              <a:t>= count(</a:t>
            </a:r>
            <a:r>
              <a:rPr lang="en-US" i="1" dirty="0" err="1"/>
              <a:t>t</a:t>
            </a:r>
            <a:r>
              <a:rPr lang="en-US" dirty="0" err="1"/>
              <a:t>,</a:t>
            </a:r>
            <a:r>
              <a:rPr lang="en-US" i="1" dirty="0" err="1"/>
              <a:t>d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Instead of using raw count, we squash a bit:</a:t>
            </a:r>
          </a:p>
          <a:p>
            <a:endParaRPr lang="en-US" dirty="0"/>
          </a:p>
          <a:p>
            <a:r>
              <a:rPr lang="en-US" dirty="0" err="1"/>
              <a:t>tf</a:t>
            </a:r>
            <a:r>
              <a:rPr lang="en-US" i="1" baseline="-25000" dirty="0" err="1"/>
              <a:t>t</a:t>
            </a:r>
            <a:r>
              <a:rPr lang="en-US" baseline="-25000" dirty="0" err="1"/>
              <a:t>,</a:t>
            </a:r>
            <a:r>
              <a:rPr lang="en-US" i="1" baseline="-25000" dirty="0" err="1"/>
              <a:t>d</a:t>
            </a:r>
            <a:r>
              <a:rPr lang="en-US" i="1" baseline="-25000" dirty="0"/>
              <a:t> </a:t>
            </a:r>
            <a:r>
              <a:rPr lang="en-US" dirty="0"/>
              <a:t>= log</a:t>
            </a:r>
            <a:r>
              <a:rPr lang="en-US" baseline="-25000" dirty="0"/>
              <a:t>10</a:t>
            </a:r>
            <a:r>
              <a:rPr lang="en-US" dirty="0"/>
              <a:t>(count(</a:t>
            </a:r>
            <a:r>
              <a:rPr lang="en-US" i="1" dirty="0" err="1"/>
              <a:t>t</a:t>
            </a:r>
            <a:r>
              <a:rPr lang="en-US" dirty="0" err="1"/>
              <a:t>,</a:t>
            </a:r>
            <a:r>
              <a:rPr lang="en-US" i="1" dirty="0" err="1"/>
              <a:t>d</a:t>
            </a:r>
            <a:r>
              <a:rPr lang="en-US" dirty="0"/>
              <a:t>)+1)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086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7DBF8-F5E2-C947-8B39-D736572E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Document frequency (df)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F1F58-6A13-CA44-8303-90F5AF832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1" y="1200150"/>
            <a:ext cx="8092439" cy="3943350"/>
          </a:xfrm>
        </p:spPr>
        <p:txBody>
          <a:bodyPr>
            <a:normAutofit/>
          </a:bodyPr>
          <a:lstStyle/>
          <a:p>
            <a:r>
              <a:rPr lang="en-US" dirty="0" err="1"/>
              <a:t>df</a:t>
            </a:r>
            <a:r>
              <a:rPr lang="en-US" i="1" baseline="-25000" dirty="0" err="1"/>
              <a:t>t</a:t>
            </a:r>
            <a:r>
              <a:rPr lang="en-US" i="1" dirty="0"/>
              <a:t> is </a:t>
            </a:r>
            <a:r>
              <a:rPr lang="en-US" dirty="0"/>
              <a:t>the number of documents </a:t>
            </a:r>
            <a:r>
              <a:rPr lang="en-US" i="1" dirty="0"/>
              <a:t>t</a:t>
            </a:r>
            <a:r>
              <a:rPr lang="en-US" dirty="0"/>
              <a:t> occurs in.</a:t>
            </a:r>
          </a:p>
          <a:p>
            <a:r>
              <a:rPr lang="en-US" dirty="0"/>
              <a:t>(note this is not collection frequency: total count across all documents)</a:t>
            </a:r>
          </a:p>
          <a:p>
            <a:r>
              <a:rPr lang="en-US" dirty="0"/>
              <a:t>"</a:t>
            </a:r>
            <a:r>
              <a:rPr lang="en-US" i="1" dirty="0"/>
              <a:t>Romeo</a:t>
            </a:r>
            <a:r>
              <a:rPr lang="en-US" dirty="0"/>
              <a:t>" is very distinctive for one Shakespeare play: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D2B2C9-CF03-0740-8DDA-793AAF9D68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3143251"/>
            <a:ext cx="5886450" cy="959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176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7DBF8-F5E2-C947-8B39-D736572E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Inverse document frequency (</a:t>
            </a:r>
            <a:r>
              <a:rPr lang="en-US" b="1" dirty="0" err="1"/>
              <a:t>idf</a:t>
            </a:r>
            <a:r>
              <a:rPr lang="en-US" b="1" dirty="0"/>
              <a:t>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D2B2C9-CF03-0740-8DDA-793AAF9D68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3154" y="997066"/>
            <a:ext cx="3101846" cy="375981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87375A-A9F1-2B48-A276-C402CDC5EC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350" y="1783980"/>
            <a:ext cx="3440904" cy="10929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B6F2AC-EBEB-7142-A4FA-33D894525E07}"/>
              </a:ext>
            </a:extLst>
          </p:cNvPr>
          <p:cNvSpPr txBox="1"/>
          <p:nvPr/>
        </p:nvSpPr>
        <p:spPr>
          <a:xfrm>
            <a:off x="342901" y="3434223"/>
            <a:ext cx="46986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Calibri" panose="020F0502020204030204"/>
                <a:ea typeface="+mn-ea"/>
                <a:cs typeface="+mn-cs"/>
              </a:rPr>
              <a:t>N is the total number of documents </a:t>
            </a:r>
          </a:p>
          <a:p>
            <a:pPr defTabSz="685800" fontAlgn="auto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solidFill>
                  <a:srgbClr val="000000"/>
                </a:solidFill>
                <a:latin typeface="Calibri" panose="020F0502020204030204"/>
                <a:ea typeface="+mn-ea"/>
                <a:cs typeface="+mn-cs"/>
              </a:rPr>
              <a:t>in the collection</a:t>
            </a:r>
          </a:p>
        </p:txBody>
      </p:sp>
    </p:spTree>
    <p:extLst>
      <p:ext uri="{BB962C8B-B14F-4D97-AF65-F5344CB8AC3E}">
        <p14:creationId xmlns:p14="http://schemas.microsoft.com/office/powerpoint/2010/main" val="33289226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7DBF8-F5E2-C947-8B39-D736572E7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 document?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F1F58-6A13-CA44-8303-90F5AF8321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61" y="1200150"/>
            <a:ext cx="8092439" cy="394335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Could be a play or a Wikipedia article</a:t>
            </a:r>
          </a:p>
          <a:p>
            <a:endParaRPr lang="en-US" dirty="0"/>
          </a:p>
          <a:p>
            <a:r>
              <a:rPr lang="en-US" dirty="0"/>
              <a:t>But for the purposes of </a:t>
            </a:r>
            <a:r>
              <a:rPr lang="en-US" dirty="0" err="1"/>
              <a:t>tf-idf</a:t>
            </a:r>
            <a:r>
              <a:rPr lang="en-US" dirty="0"/>
              <a:t>, documents can be </a:t>
            </a:r>
            <a:r>
              <a:rPr lang="en-US" b="1" dirty="0"/>
              <a:t>anything</a:t>
            </a:r>
            <a:r>
              <a:rPr lang="en-US" dirty="0"/>
              <a:t>; we often call each paragraph a document!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1055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13425-B392-134C-A91A-CBD78274B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Final </a:t>
            </a:r>
            <a:r>
              <a:rPr lang="en-US" b="1" dirty="0" err="1"/>
              <a:t>tf-idf</a:t>
            </a:r>
            <a:r>
              <a:rPr lang="en-US" b="1" dirty="0"/>
              <a:t> weighted value for a word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7FF87-CCDA-0147-8526-9A4108F53A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counts:</a:t>
            </a:r>
          </a:p>
          <a:p>
            <a:endParaRPr lang="en-US" dirty="0"/>
          </a:p>
          <a:p>
            <a:endParaRPr lang="en-US" dirty="0"/>
          </a:p>
          <a:p>
            <a:endParaRPr lang="en-US" sz="1350" dirty="0"/>
          </a:p>
          <a:p>
            <a:r>
              <a:rPr lang="en-US" dirty="0" err="1"/>
              <a:t>tf-idf</a:t>
            </a:r>
            <a:r>
              <a:rPr lang="en-US" dirty="0"/>
              <a:t>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95B386-0E68-C441-97D0-F1C03B84F0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271" y="773305"/>
            <a:ext cx="3371850" cy="749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C7499EC-B221-ED44-8EB8-900DB1F558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296" y="1651651"/>
            <a:ext cx="7543800" cy="129517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105256-51E1-6643-BB3D-6193929220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6" y="3615830"/>
            <a:ext cx="7543802" cy="1272449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55DA313-4774-BE4D-85CB-14F6655FD263}"/>
              </a:ext>
            </a:extLst>
          </p:cNvPr>
          <p:cNvSpPr/>
          <p:nvPr/>
        </p:nvSpPr>
        <p:spPr>
          <a:xfrm>
            <a:off x="809626" y="4114801"/>
            <a:ext cx="7191374" cy="269264"/>
          </a:xfrm>
          <a:prstGeom prst="rect">
            <a:avLst/>
          </a:prstGeom>
          <a:solidFill>
            <a:srgbClr val="FFFF00">
              <a:alpha val="42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 fontAlgn="auto">
              <a:spcBef>
                <a:spcPts val="0"/>
              </a:spcBef>
              <a:spcAft>
                <a:spcPts val="0"/>
              </a:spcAft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328320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209550"/>
            <a:ext cx="7467600" cy="74295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  <p:sp>
        <p:nvSpPr>
          <p:cNvPr id="151245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152400" y="1123950"/>
            <a:ext cx="7315200" cy="3429000"/>
          </a:xfrm>
        </p:spPr>
        <p:txBody>
          <a:bodyPr/>
          <a:lstStyle/>
          <a:p>
            <a:r>
              <a:rPr lang="en-US" b="1" dirty="0" err="1"/>
              <a:t>Pointwise</a:t>
            </a:r>
            <a:r>
              <a:rPr lang="en-US" b="1" dirty="0"/>
              <a:t> mutual information</a:t>
            </a:r>
            <a:r>
              <a:rPr lang="en-US" dirty="0"/>
              <a:t>: </a:t>
            </a:r>
          </a:p>
          <a:p>
            <a:pPr lvl="1"/>
            <a:r>
              <a:rPr lang="en-US" sz="1800" dirty="0"/>
              <a:t>Do events x and y co-occur more than if they were independent?</a:t>
            </a:r>
          </a:p>
          <a:p>
            <a:pPr lvl="1"/>
            <a:endParaRPr lang="en-US" sz="1100" dirty="0"/>
          </a:p>
          <a:p>
            <a:endParaRPr lang="en-US" b="1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b="1" dirty="0"/>
              <a:t>PMI between two words</a:t>
            </a:r>
            <a:r>
              <a:rPr lang="en-US" sz="2400" dirty="0"/>
              <a:t>:  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(Church &amp; Hanks 1989)</a:t>
            </a:r>
            <a:endParaRPr lang="en-US" dirty="0"/>
          </a:p>
          <a:p>
            <a:pPr lvl="1"/>
            <a:r>
              <a:rPr lang="en-US" sz="1800" dirty="0"/>
              <a:t> Do words x and y co-occur more than if they were independent? </a:t>
            </a:r>
          </a:p>
          <a:p>
            <a:pPr lvl="1"/>
            <a:endParaRPr lang="en-US" sz="1800" dirty="0"/>
          </a:p>
          <a:p>
            <a:endParaRPr lang="en-US" b="1" dirty="0"/>
          </a:p>
          <a:p>
            <a:pPr marL="342900" lvl="1" indent="-342900">
              <a:buClr>
                <a:srgbClr val="CC0000"/>
              </a:buClr>
            </a:pPr>
            <a:r>
              <a:rPr lang="en-US" sz="2400" b="1" dirty="0"/>
              <a:t>Positive PMI between two words 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(</a:t>
            </a:r>
            <a:r>
              <a:rPr lang="en-US" sz="1800" dirty="0" err="1">
                <a:solidFill>
                  <a:schemeClr val="bg1">
                    <a:lumMod val="65000"/>
                  </a:schemeClr>
                </a:solidFill>
              </a:rPr>
              <a:t>Niwa</a:t>
            </a:r>
            <a:r>
              <a:rPr lang="en-US" sz="1800" dirty="0">
                <a:solidFill>
                  <a:schemeClr val="bg1">
                    <a:lumMod val="65000"/>
                  </a:schemeClr>
                </a:solidFill>
              </a:rPr>
              <a:t> &amp; Nitta 1994)</a:t>
            </a:r>
            <a:endParaRPr lang="en-US" b="1" dirty="0"/>
          </a:p>
          <a:p>
            <a:pPr lvl="1"/>
            <a:r>
              <a:rPr lang="en-US" sz="1800" dirty="0"/>
              <a:t> Replace all PMI values less than 0 with zero</a:t>
            </a:r>
            <a:endParaRPr lang="en-US" sz="1800" b="1" dirty="0"/>
          </a:p>
          <a:p>
            <a:pPr lvl="1"/>
            <a:endParaRPr lang="en-US" sz="1800" dirty="0"/>
          </a:p>
          <a:p>
            <a:pPr>
              <a:buFont typeface="Wingdings" pitchFamily="-65" charset="2"/>
              <a:buNone/>
            </a:pPr>
            <a:endParaRPr lang="en-US" sz="2000" dirty="0"/>
          </a:p>
          <a:p>
            <a:pPr>
              <a:buFont typeface="Wingdings" pitchFamily="-65" charset="2"/>
              <a:buNone/>
            </a:pPr>
            <a:endParaRPr lang="en-US" sz="1600" dirty="0"/>
          </a:p>
        </p:txBody>
      </p:sp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6430946"/>
              </p:ext>
            </p:extLst>
          </p:nvPr>
        </p:nvGraphicFramePr>
        <p:xfrm>
          <a:off x="2514600" y="1962150"/>
          <a:ext cx="3017838" cy="6360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689100" imgH="355600" progId="Equation.3">
                  <p:embed/>
                </p:oleObj>
              </mc:Choice>
              <mc:Fallback>
                <p:oleObj name="Equation" r:id="rId3" imgW="16891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14600" y="1962150"/>
                        <a:ext cx="3017838" cy="636084"/>
                      </a:xfrm>
                      <a:prstGeom prst="rect">
                        <a:avLst/>
                      </a:prstGeom>
                      <a:noFill/>
                      <a:effec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9961431"/>
              </p:ext>
            </p:extLst>
          </p:nvPr>
        </p:nvGraphicFramePr>
        <p:xfrm>
          <a:off x="1905000" y="3333750"/>
          <a:ext cx="4724400" cy="6232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2794000" imgH="368300" progId="Equation.3">
                  <p:embed/>
                </p:oleObj>
              </mc:Choice>
              <mc:Fallback>
                <p:oleObj name="Equation" r:id="rId5" imgW="2794000" imgH="3683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05000" y="3333750"/>
                        <a:ext cx="4724400" cy="623257"/>
                      </a:xfrm>
                      <a:prstGeom prst="rect">
                        <a:avLst/>
                      </a:prstGeom>
                      <a:noFill/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06748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thesaurus-based meaning</a:t>
            </a:r>
          </a:p>
        </p:txBody>
      </p:sp>
      <p:sp>
        <p:nvSpPr>
          <p:cNvPr id="100355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352550"/>
            <a:ext cx="7391400" cy="3333750"/>
          </a:xfrm>
        </p:spPr>
        <p:txBody>
          <a:bodyPr/>
          <a:lstStyle/>
          <a:p>
            <a:r>
              <a:rPr lang="en-US" sz="2800" dirty="0"/>
              <a:t>We don’t have a thesaurus for every language</a:t>
            </a:r>
          </a:p>
          <a:p>
            <a:r>
              <a:rPr lang="en-US" sz="2800" dirty="0"/>
              <a:t>Even if we do, they have problems with </a:t>
            </a:r>
            <a:r>
              <a:rPr lang="en-US" sz="2800" b="1" dirty="0"/>
              <a:t>recall</a:t>
            </a:r>
            <a:endParaRPr lang="en-US" sz="2800" dirty="0"/>
          </a:p>
          <a:p>
            <a:pPr lvl="1"/>
            <a:r>
              <a:rPr lang="en-US" sz="2400" dirty="0"/>
              <a:t>Many words are missing</a:t>
            </a:r>
          </a:p>
          <a:p>
            <a:pPr lvl="1"/>
            <a:r>
              <a:rPr lang="en-US" sz="2400" dirty="0"/>
              <a:t>Most (if not all) phrases are missing</a:t>
            </a:r>
          </a:p>
          <a:p>
            <a:pPr lvl="1"/>
            <a:r>
              <a:rPr lang="en-US" sz="2400" dirty="0"/>
              <a:t>Some connections between senses are missing</a:t>
            </a:r>
          </a:p>
          <a:p>
            <a:pPr lvl="1"/>
            <a:r>
              <a:rPr lang="en-US" sz="2400" dirty="0"/>
              <a:t>Thesauri work less well for verbs, adjectives</a:t>
            </a:r>
          </a:p>
          <a:p>
            <a:pPr lvl="2"/>
            <a:r>
              <a:rPr lang="en-US" sz="2400" dirty="0"/>
              <a:t>Adjectives and verbs have less structured hyponymy relations</a:t>
            </a:r>
          </a:p>
          <a:p>
            <a:pPr marL="457200" lvl="1" indent="0">
              <a:buNone/>
            </a:pP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934642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09550"/>
            <a:ext cx="7467600" cy="742950"/>
          </a:xfrm>
        </p:spPr>
        <p:txBody>
          <a:bodyPr/>
          <a:lstStyle/>
          <a:p>
            <a:r>
              <a:rPr lang="en-US" dirty="0"/>
              <a:t>Computing PPMI on a term-context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200150"/>
            <a:ext cx="8534400" cy="3333750"/>
          </a:xfrm>
        </p:spPr>
        <p:txBody>
          <a:bodyPr/>
          <a:lstStyle/>
          <a:p>
            <a:r>
              <a:rPr lang="en-US" dirty="0"/>
              <a:t>Matrix </a:t>
            </a:r>
            <a:r>
              <a:rPr lang="en-US" dirty="0">
                <a:latin typeface="Times New Roman"/>
                <a:cs typeface="Times New Roman"/>
              </a:rPr>
              <a:t>F</a:t>
            </a:r>
            <a:r>
              <a:rPr lang="en-US" dirty="0"/>
              <a:t> with </a:t>
            </a:r>
            <a:r>
              <a:rPr lang="en-US" dirty="0">
                <a:latin typeface="Times New Roman"/>
                <a:cs typeface="Times New Roman"/>
              </a:rPr>
              <a:t>W</a:t>
            </a:r>
            <a:r>
              <a:rPr lang="en-US" dirty="0"/>
              <a:t> rows (words) and </a:t>
            </a:r>
            <a:r>
              <a:rPr lang="en-US" dirty="0">
                <a:latin typeface="Times New Roman"/>
                <a:cs typeface="Times New Roman"/>
              </a:rPr>
              <a:t>C</a:t>
            </a:r>
            <a:r>
              <a:rPr lang="en-US" dirty="0"/>
              <a:t> columns (contexts)</a:t>
            </a:r>
          </a:p>
          <a:p>
            <a:r>
              <a:rPr lang="en-US" dirty="0" err="1">
                <a:latin typeface="Times New Roman"/>
                <a:cs typeface="Times New Roman"/>
              </a:rPr>
              <a:t>f</a:t>
            </a:r>
            <a:r>
              <a:rPr lang="en-US" baseline="-25000" dirty="0" err="1">
                <a:latin typeface="Times New Roman"/>
                <a:cs typeface="Times New Roman"/>
              </a:rPr>
              <a:t>ij</a:t>
            </a:r>
            <a:r>
              <a:rPr lang="en-US" dirty="0"/>
              <a:t> is # of times </a:t>
            </a:r>
            <a:r>
              <a:rPr lang="en-US" dirty="0" err="1">
                <a:latin typeface="Times New Roman"/>
                <a:cs typeface="Times New Roman"/>
              </a:rPr>
              <a:t>w</a:t>
            </a:r>
            <a:r>
              <a:rPr lang="en-US" baseline="-25000" dirty="0" err="1">
                <a:latin typeface="Times New Roman"/>
                <a:cs typeface="Times New Roman"/>
              </a:rPr>
              <a:t>i</a:t>
            </a:r>
            <a:r>
              <a:rPr lang="en-US" dirty="0"/>
              <a:t> occurs in context </a:t>
            </a:r>
            <a:r>
              <a:rPr lang="en-US" dirty="0" err="1">
                <a:latin typeface="Times New Roman"/>
                <a:cs typeface="Times New Roman"/>
              </a:rPr>
              <a:t>c</a:t>
            </a:r>
            <a:r>
              <a:rPr lang="en-US" baseline="-25000" dirty="0" err="1">
                <a:latin typeface="Times New Roman"/>
                <a:cs typeface="Times New Roman"/>
              </a:rPr>
              <a:t>j</a:t>
            </a:r>
            <a:endParaRPr lang="en-US" baseline="-25000" dirty="0">
              <a:latin typeface="Times New Roman"/>
              <a:cs typeface="Times New Roman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20</a:t>
            </a:fld>
            <a:endParaRPr lang="en-US"/>
          </a:p>
        </p:txBody>
      </p:sp>
      <p:pic>
        <p:nvPicPr>
          <p:cNvPr id="5" name="Picture 4" descr="matrix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657350"/>
            <a:ext cx="3505200" cy="831648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2495228"/>
              </p:ext>
            </p:extLst>
          </p:nvPr>
        </p:nvGraphicFramePr>
        <p:xfrm>
          <a:off x="381000" y="2571750"/>
          <a:ext cx="1397907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850900" imgH="711200" progId="Equation.3">
                  <p:embed/>
                </p:oleObj>
              </mc:Choice>
              <mc:Fallback>
                <p:oleObj name="Equation" r:id="rId3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1000" y="2571750"/>
                        <a:ext cx="1397907" cy="116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1592540"/>
              </p:ext>
            </p:extLst>
          </p:nvPr>
        </p:nvGraphicFramePr>
        <p:xfrm>
          <a:off x="2133600" y="2190750"/>
          <a:ext cx="1418771" cy="16274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5" imgW="863600" imgH="990600" progId="Equation.3">
                  <p:embed/>
                </p:oleObj>
              </mc:Choice>
              <mc:Fallback>
                <p:oleObj name="Equation" r:id="rId5" imgW="863600" imgH="9906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133600" y="2190750"/>
                        <a:ext cx="1418771" cy="16274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0442358"/>
              </p:ext>
            </p:extLst>
          </p:nvPr>
        </p:nvGraphicFramePr>
        <p:xfrm>
          <a:off x="3886200" y="2190750"/>
          <a:ext cx="1460500" cy="15856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889000" imgH="965200" progId="Equation.3">
                  <p:embed/>
                </p:oleObj>
              </mc:Choice>
              <mc:Fallback>
                <p:oleObj name="Equation" r:id="rId7" imgW="889000" imgH="965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886200" y="2190750"/>
                        <a:ext cx="1460500" cy="15856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5418797"/>
              </p:ext>
            </p:extLst>
          </p:nvPr>
        </p:nvGraphicFramePr>
        <p:xfrm>
          <a:off x="741363" y="4105275"/>
          <a:ext cx="1857375" cy="752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1130300" imgH="457200" progId="Equation.3">
                  <p:embed/>
                </p:oleObj>
              </mc:Choice>
              <mc:Fallback>
                <p:oleObj name="Equation" r:id="rId9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41363" y="4105275"/>
                        <a:ext cx="1857375" cy="752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9825350"/>
              </p:ext>
            </p:extLst>
          </p:nvPr>
        </p:nvGraphicFramePr>
        <p:xfrm>
          <a:off x="3352800" y="4019550"/>
          <a:ext cx="3194050" cy="898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1943100" imgH="546100" progId="Equation.3">
                  <p:embed/>
                </p:oleObj>
              </mc:Choice>
              <mc:Fallback>
                <p:oleObj name="Equation" r:id="rId11" imgW="1943100" imgH="546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352800" y="4019550"/>
                        <a:ext cx="3194050" cy="898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2798027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2038350"/>
            <a:ext cx="3124200" cy="1295400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p(w=</a:t>
            </a:r>
            <a:r>
              <a:rPr lang="en-US" sz="2000" dirty="0" err="1"/>
              <a:t>information,c</a:t>
            </a:r>
            <a:r>
              <a:rPr lang="en-US" sz="2000" dirty="0"/>
              <a:t>=data) = </a:t>
            </a:r>
          </a:p>
          <a:p>
            <a:pPr marL="0" indent="0">
              <a:buNone/>
            </a:pPr>
            <a:r>
              <a:rPr lang="en-US" sz="2000" dirty="0"/>
              <a:t>p(w=information) =</a:t>
            </a:r>
          </a:p>
          <a:p>
            <a:pPr marL="0" indent="0">
              <a:buNone/>
            </a:pPr>
            <a:r>
              <a:rPr lang="en-US" sz="2000" dirty="0"/>
              <a:t>p(c=data) =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21</a:t>
            </a:fld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488606"/>
              </p:ext>
            </p:extLst>
          </p:nvPr>
        </p:nvGraphicFramePr>
        <p:xfrm>
          <a:off x="3048000" y="11528"/>
          <a:ext cx="5556250" cy="18439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5778500" imgH="1917700" progId="Excel.Sheet.12">
                  <p:embed/>
                </p:oleObj>
              </mc:Choice>
              <mc:Fallback>
                <p:oleObj name="Worksheet" r:id="rId2" imgW="5778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048000" y="11528"/>
                        <a:ext cx="5556250" cy="18439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733800" y="2053120"/>
            <a:ext cx="644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= .32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24200" y="2053120"/>
            <a:ext cx="62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6/19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362200" y="2419350"/>
            <a:ext cx="741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11/19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048000" y="241935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= .58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447800" y="2785580"/>
            <a:ext cx="62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7/19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042634" y="2785580"/>
            <a:ext cx="6409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+mn-lt"/>
              </a:rPr>
              <a:t>= .37</a:t>
            </a:r>
          </a:p>
        </p:txBody>
      </p:sp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3777989"/>
              </p:ext>
            </p:extLst>
          </p:nvPr>
        </p:nvGraphicFramePr>
        <p:xfrm>
          <a:off x="1219200" y="361950"/>
          <a:ext cx="1732188" cy="1447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850900" imgH="711200" progId="Equation.3">
                  <p:embed/>
                </p:oleObj>
              </mc:Choice>
              <mc:Fallback>
                <p:oleObj name="Equation" r:id="rId4" imgW="850900" imgH="711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19200" y="361950"/>
                        <a:ext cx="1732188" cy="1447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301239"/>
              </p:ext>
            </p:extLst>
          </p:nvPr>
        </p:nvGraphicFramePr>
        <p:xfrm>
          <a:off x="4724400" y="1809750"/>
          <a:ext cx="1321663" cy="1049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863600" imgH="685800" progId="Equation.3">
                  <p:embed/>
                </p:oleObj>
              </mc:Choice>
              <mc:Fallback>
                <p:oleObj name="Equation" r:id="rId6" imgW="863600" imgH="6858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24400" y="1809750"/>
                        <a:ext cx="1321663" cy="1049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1719153"/>
              </p:ext>
            </p:extLst>
          </p:nvPr>
        </p:nvGraphicFramePr>
        <p:xfrm>
          <a:off x="6553200" y="1809686"/>
          <a:ext cx="1295400" cy="102020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838200" imgH="660400" progId="Equation.3">
                  <p:embed/>
                </p:oleObj>
              </mc:Choice>
              <mc:Fallback>
                <p:oleObj name="Equation" r:id="rId8" imgW="838200" imgH="6604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53200" y="1809686"/>
                        <a:ext cx="1295400" cy="102020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  <p:graphicFrame>
        <p:nvGraphicFramePr>
          <p:cNvPr id="18" name="Object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8696454"/>
              </p:ext>
            </p:extLst>
          </p:nvPr>
        </p:nvGraphicFramePr>
        <p:xfrm>
          <a:off x="838200" y="3016250"/>
          <a:ext cx="59690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10" imgW="5969000" imgH="1917700" progId="Excel.Sheet.12">
                  <p:embed/>
                </p:oleObj>
              </mc:Choice>
              <mc:Fallback>
                <p:oleObj name="Worksheet" r:id="rId10" imgW="59690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38200" y="3016250"/>
                        <a:ext cx="59690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085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22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4264558"/>
              </p:ext>
            </p:extLst>
          </p:nvPr>
        </p:nvGraphicFramePr>
        <p:xfrm>
          <a:off x="1276350" y="677863"/>
          <a:ext cx="1855788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1130300" imgH="457200" progId="Equation.3">
                  <p:embed/>
                </p:oleObj>
              </mc:Choice>
              <mc:Fallback>
                <p:oleObj name="Equation" r:id="rId2" imgW="1130300" imgH="457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76350" y="677863"/>
                        <a:ext cx="1855788" cy="750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304800" y="2343150"/>
            <a:ext cx="4267200" cy="609600"/>
          </a:xfrm>
        </p:spPr>
        <p:txBody>
          <a:bodyPr/>
          <a:lstStyle/>
          <a:p>
            <a:r>
              <a:rPr lang="en-US" dirty="0" err="1"/>
              <a:t>pmi</a:t>
            </a:r>
            <a:r>
              <a:rPr lang="en-US" dirty="0"/>
              <a:t>(</a:t>
            </a:r>
            <a:r>
              <a:rPr lang="en-US" dirty="0" err="1"/>
              <a:t>information,data</a:t>
            </a:r>
            <a:r>
              <a:rPr lang="en-US" dirty="0"/>
              <a:t>) = log</a:t>
            </a:r>
            <a:r>
              <a:rPr lang="en-US" baseline="-25000" dirty="0"/>
              <a:t>2</a:t>
            </a:r>
            <a:r>
              <a:rPr lang="en-US" dirty="0"/>
              <a:t> (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9324035"/>
              </p:ext>
            </p:extLst>
          </p:nvPr>
        </p:nvGraphicFramePr>
        <p:xfrm>
          <a:off x="3200400" y="133350"/>
          <a:ext cx="5932218" cy="21074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6756400" imgH="2400300" progId="Excel.Sheet.12">
                  <p:embed/>
                </p:oleObj>
              </mc:Choice>
              <mc:Fallback>
                <p:oleObj name="Worksheet" r:id="rId4" imgW="6756400" imgH="2400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00400" y="133350"/>
                        <a:ext cx="5932218" cy="21074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3796994"/>
              </p:ext>
            </p:extLst>
          </p:nvPr>
        </p:nvGraphicFramePr>
        <p:xfrm>
          <a:off x="838200" y="3016250"/>
          <a:ext cx="59690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6" imgW="5969000" imgH="1917700" progId="Excel.Sheet.12">
                  <p:embed/>
                </p:oleObj>
              </mc:Choice>
              <mc:Fallback>
                <p:oleObj name="Worksheet" r:id="rId6" imgW="59690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38200" y="3016250"/>
                        <a:ext cx="59690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4343400" y="2343150"/>
            <a:ext cx="762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5105400" y="2343150"/>
            <a:ext cx="1524000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6400800" y="2343150"/>
            <a:ext cx="2306611" cy="60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dirty="0"/>
              <a:t> = .58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648748" y="2812018"/>
            <a:ext cx="22065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  <a:latin typeface="+mn-lt"/>
              </a:rPr>
              <a:t>(.57 using full precision)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400151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Weighing PMI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PMI is biased toward infrequent events</a:t>
            </a:r>
          </a:p>
          <a:p>
            <a:r>
              <a:rPr lang="en-US" sz="2800" dirty="0"/>
              <a:t>Various weighting schemes help alleviate this</a:t>
            </a:r>
          </a:p>
          <a:p>
            <a:pPr lvl="1"/>
            <a:r>
              <a:rPr lang="en-US" dirty="0"/>
              <a:t>See </a:t>
            </a:r>
            <a:r>
              <a:rPr lang="en-US" dirty="0" err="1"/>
              <a:t>Turney</a:t>
            </a:r>
            <a:r>
              <a:rPr lang="en-US" dirty="0"/>
              <a:t> and </a:t>
            </a:r>
            <a:r>
              <a:rPr lang="en-US" dirty="0" err="1"/>
              <a:t>Pantel</a:t>
            </a:r>
            <a:r>
              <a:rPr lang="en-US" dirty="0"/>
              <a:t> (2010)</a:t>
            </a:r>
          </a:p>
          <a:p>
            <a:pPr marL="342900" lvl="1" indent="-342900">
              <a:buClr>
                <a:srgbClr val="CC0000"/>
              </a:buClr>
            </a:pPr>
            <a:r>
              <a:rPr lang="en-US" sz="2800" dirty="0"/>
              <a:t>Add-one smoothing can also help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0803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24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0615541"/>
              </p:ext>
            </p:extLst>
          </p:nvPr>
        </p:nvGraphicFramePr>
        <p:xfrm>
          <a:off x="1682750" y="361950"/>
          <a:ext cx="5351899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5778500" imgH="1892300" progId="Excel.Sheet.12">
                  <p:embed/>
                </p:oleObj>
              </mc:Choice>
              <mc:Fallback>
                <p:oleObj name="Worksheet" r:id="rId2" imgW="5778500" imgH="18923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82750" y="361950"/>
                        <a:ext cx="5351899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7618561"/>
              </p:ext>
            </p:extLst>
          </p:nvPr>
        </p:nvGraphicFramePr>
        <p:xfrm>
          <a:off x="304800" y="2571750"/>
          <a:ext cx="6477000" cy="222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6921500" imgH="2374900" progId="Excel.Sheet.12">
                  <p:embed/>
                </p:oleObj>
              </mc:Choice>
              <mc:Fallback>
                <p:oleObj name="Worksheet" r:id="rId4" imgW="6921500" imgH="23749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4800" y="2571750"/>
                        <a:ext cx="6477000" cy="222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897786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25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7311444"/>
              </p:ext>
            </p:extLst>
          </p:nvPr>
        </p:nvGraphicFramePr>
        <p:xfrm>
          <a:off x="1143000" y="3016250"/>
          <a:ext cx="57785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5778500" imgH="1917700" progId="Excel.Sheet.12">
                  <p:embed/>
                </p:oleObj>
              </mc:Choice>
              <mc:Fallback>
                <p:oleObj name="Worksheet" r:id="rId2" imgW="57785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143000" y="3016250"/>
                        <a:ext cx="57785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09360014"/>
              </p:ext>
            </p:extLst>
          </p:nvPr>
        </p:nvGraphicFramePr>
        <p:xfrm>
          <a:off x="1041400" y="971550"/>
          <a:ext cx="59690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4" imgW="5969000" imgH="1917700" progId="Excel.Sheet.12">
                  <p:embed/>
                </p:oleObj>
              </mc:Choice>
              <mc:Fallback>
                <p:oleObj name="Worksheet" r:id="rId4" imgW="5969000" imgH="1917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41400" y="971550"/>
                        <a:ext cx="59690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34061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syntax to define a word’s context</a:t>
            </a:r>
          </a:p>
        </p:txBody>
      </p:sp>
      <p:sp>
        <p:nvSpPr>
          <p:cNvPr id="106499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228600" y="1200150"/>
            <a:ext cx="8839200" cy="3333750"/>
          </a:xfrm>
        </p:spPr>
        <p:txBody>
          <a:bodyPr/>
          <a:lstStyle/>
          <a:p>
            <a:r>
              <a:rPr lang="en-US" dirty="0" err="1"/>
              <a:t>Zellig</a:t>
            </a:r>
            <a:r>
              <a:rPr lang="en-US" dirty="0"/>
              <a:t> Harris (1968)</a:t>
            </a:r>
          </a:p>
          <a:p>
            <a:pPr lvl="1"/>
            <a:r>
              <a:rPr lang="en-US" sz="1800" dirty="0"/>
              <a:t>“The meaning of entities, and the meaning of grammatical relations among them, is related to the restriction of combinations of these entities relative to other entities”</a:t>
            </a:r>
          </a:p>
          <a:p>
            <a:r>
              <a:rPr lang="en-US" dirty="0"/>
              <a:t>Two words are similar if they have similar parse contexts</a:t>
            </a:r>
          </a:p>
          <a:p>
            <a:r>
              <a:rPr lang="en-US" b="1" dirty="0">
                <a:solidFill>
                  <a:srgbClr val="0000FF"/>
                </a:solidFill>
              </a:rPr>
              <a:t>Duty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>
                <a:solidFill>
                  <a:srgbClr val="0000FF"/>
                </a:solidFill>
              </a:rPr>
              <a:t>responsibility</a:t>
            </a:r>
            <a:r>
              <a:rPr lang="en-US" b="1" dirty="0"/>
              <a:t> </a:t>
            </a:r>
            <a:r>
              <a:rPr lang="en-US" sz="2000" dirty="0">
                <a:solidFill>
                  <a:srgbClr val="A6A6A6"/>
                </a:solidFill>
              </a:rPr>
              <a:t>(Chris </a:t>
            </a:r>
            <a:r>
              <a:rPr lang="en-US" sz="2000" dirty="0" err="1">
                <a:solidFill>
                  <a:srgbClr val="A6A6A6"/>
                </a:solidFill>
              </a:rPr>
              <a:t>Callison</a:t>
            </a:r>
            <a:r>
              <a:rPr lang="en-US" sz="2000" dirty="0">
                <a:solidFill>
                  <a:srgbClr val="A6A6A6"/>
                </a:solidFill>
              </a:rPr>
              <a:t>-Burch’s example)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151970"/>
              </p:ext>
            </p:extLst>
          </p:nvPr>
        </p:nvGraphicFramePr>
        <p:xfrm>
          <a:off x="304800" y="3333750"/>
          <a:ext cx="6553200" cy="1402080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18931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66005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Modified by adjectives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additional, administrative, assumed, collective, congressional, constitutional 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Objects of verbs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assert, assign, assume, attend to, avoid, become, breach 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74680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295400" y="-171450"/>
            <a:ext cx="7848600" cy="914400"/>
          </a:xfrm>
        </p:spPr>
        <p:txBody>
          <a:bodyPr/>
          <a:lstStyle/>
          <a:p>
            <a:r>
              <a:rPr lang="en-US" sz="2600" dirty="0"/>
              <a:t>Co-occurrence vectors based on syntactic dependencies</a:t>
            </a:r>
          </a:p>
        </p:txBody>
      </p:sp>
      <p:sp>
        <p:nvSpPr>
          <p:cNvPr id="107523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304800" y="1276350"/>
            <a:ext cx="8534400" cy="3333750"/>
          </a:xfrm>
        </p:spPr>
        <p:txBody>
          <a:bodyPr/>
          <a:lstStyle/>
          <a:p>
            <a:r>
              <a:rPr lang="en-US" dirty="0"/>
              <a:t>The contexts C are different dependency relations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Subject-of- “absorb”</a:t>
            </a:r>
          </a:p>
          <a:p>
            <a:pPr lvl="1">
              <a:lnSpc>
                <a:spcPct val="80000"/>
              </a:lnSpc>
            </a:pPr>
            <a:r>
              <a:rPr lang="en-US" dirty="0"/>
              <a:t>Prepositional-object of “inside”</a:t>
            </a:r>
          </a:p>
          <a:p>
            <a:r>
              <a:rPr lang="en-US" dirty="0"/>
              <a:t>Counts for the word cell:</a:t>
            </a:r>
          </a:p>
        </p:txBody>
      </p:sp>
      <p:pic>
        <p:nvPicPr>
          <p:cNvPr id="107524" name="Picture 1028" descr="cell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8600" y="2829999"/>
            <a:ext cx="7321804" cy="228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2971800" y="819150"/>
            <a:ext cx="61568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+mn-lt"/>
              </a:rPr>
              <a:t>Dekang</a:t>
            </a:r>
            <a:r>
              <a:rPr lang="en-US" sz="1600" dirty="0">
                <a:latin typeface="+mn-lt"/>
              </a:rPr>
              <a:t> Lin, 1998 “Automatic Retrieval and Clustering of Similar Words”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23592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Rectangle 2"/>
          <p:cNvSpPr>
            <a:spLocks noGrp="1" noChangeArrowheads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/>
              <a:t>PMI applied to dependency relations</a:t>
            </a:r>
          </a:p>
        </p:txBody>
      </p:sp>
      <p:sp>
        <p:nvSpPr>
          <p:cNvPr id="10957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3867150"/>
            <a:ext cx="7010400" cy="11430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2200" dirty="0">
                <a:latin typeface="Courier"/>
                <a:cs typeface="Courier"/>
              </a:rPr>
              <a:t>“Drink it” </a:t>
            </a:r>
            <a:r>
              <a:rPr lang="en-US" sz="2200" dirty="0"/>
              <a:t>more common than </a:t>
            </a:r>
            <a:r>
              <a:rPr lang="en-US" sz="2200" dirty="0">
                <a:latin typeface="Courier"/>
                <a:cs typeface="Courier"/>
              </a:rPr>
              <a:t>“drink wine”</a:t>
            </a:r>
          </a:p>
          <a:p>
            <a:pPr>
              <a:lnSpc>
                <a:spcPct val="90000"/>
              </a:lnSpc>
            </a:pPr>
            <a:r>
              <a:rPr lang="en-US" sz="2200" dirty="0"/>
              <a:t>But “</a:t>
            </a:r>
            <a:r>
              <a:rPr lang="en-US" sz="2200" dirty="0">
                <a:latin typeface="Courier"/>
                <a:cs typeface="Courier"/>
              </a:rPr>
              <a:t>wine</a:t>
            </a:r>
            <a:r>
              <a:rPr lang="en-US" sz="2200" dirty="0"/>
              <a:t>” is a better “drinkable” thing than “</a:t>
            </a:r>
            <a:r>
              <a:rPr lang="en-US" sz="2200" dirty="0">
                <a:latin typeface="Courier"/>
                <a:cs typeface="Courier"/>
              </a:rPr>
              <a:t>it</a:t>
            </a:r>
            <a:r>
              <a:rPr lang="en-US" sz="2200" dirty="0"/>
              <a:t>”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9890285"/>
              </p:ext>
            </p:extLst>
          </p:nvPr>
        </p:nvGraphicFramePr>
        <p:xfrm>
          <a:off x="2438400" y="1489710"/>
          <a:ext cx="41148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Object of “drink”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PMI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anything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liquid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905000" y="895351"/>
            <a:ext cx="70865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Hindle</a:t>
            </a:r>
            <a:r>
              <a:rPr lang="en-US" sz="1400" dirty="0"/>
              <a:t>, Don. 1990. Noun Classification from Predicate-Argument Structure. ACL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7992351"/>
              </p:ext>
            </p:extLst>
          </p:nvPr>
        </p:nvGraphicFramePr>
        <p:xfrm>
          <a:off x="2438400" y="1504950"/>
          <a:ext cx="4114800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18440">
                <a:tc>
                  <a:txBody>
                    <a:bodyPr/>
                    <a:lstStyle/>
                    <a:p>
                      <a:r>
                        <a:rPr lang="en-US" dirty="0"/>
                        <a:t>Object of “drink”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PMI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liquid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anything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76937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839200" cy="3695700"/>
          </a:xfrm>
        </p:spPr>
        <p:txBody>
          <a:bodyPr/>
          <a:lstStyle/>
          <a:p>
            <a:r>
              <a:rPr lang="en-US" dirty="0"/>
              <a:t>Given 2 target words </a:t>
            </a:r>
            <a:r>
              <a:rPr lang="en-US" i="1" dirty="0"/>
              <a:t>v</a:t>
            </a:r>
            <a:r>
              <a:rPr lang="en-US" dirty="0"/>
              <a:t> and </a:t>
            </a:r>
            <a:r>
              <a:rPr lang="en-US" i="1" dirty="0"/>
              <a:t>w</a:t>
            </a:r>
            <a:endParaRPr lang="en-US" dirty="0"/>
          </a:p>
          <a:p>
            <a:r>
              <a:rPr lang="en-US" dirty="0"/>
              <a:t>We’ll need a way to measure their similarity.</a:t>
            </a:r>
          </a:p>
          <a:p>
            <a:r>
              <a:rPr lang="en-US" dirty="0"/>
              <a:t>Most measure of vectors similarity are based on the:</a:t>
            </a:r>
          </a:p>
          <a:p>
            <a:r>
              <a:rPr lang="en-US" b="1" dirty="0"/>
              <a:t>Dot product </a:t>
            </a:r>
            <a:r>
              <a:rPr lang="en-US" dirty="0"/>
              <a:t>or </a:t>
            </a:r>
            <a:r>
              <a:rPr lang="en-US" b="1" dirty="0"/>
              <a:t>inner product</a:t>
            </a:r>
            <a:r>
              <a:rPr lang="en-US" dirty="0"/>
              <a:t> from linear algebra</a:t>
            </a:r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pPr lvl="1"/>
            <a:r>
              <a:rPr lang="en-US" dirty="0"/>
              <a:t>High when two vectors have large values in same dimensions. </a:t>
            </a:r>
          </a:p>
          <a:p>
            <a:pPr lvl="1"/>
            <a:r>
              <a:rPr lang="en-US" dirty="0"/>
              <a:t>Low (in fact 0) for </a:t>
            </a:r>
            <a:r>
              <a:rPr lang="en-US" b="1" dirty="0"/>
              <a:t>orthogonal vectors</a:t>
            </a:r>
            <a:r>
              <a:rPr lang="en-US" dirty="0"/>
              <a:t> with</a:t>
            </a:r>
            <a:r>
              <a:rPr lang="en-US" b="1" dirty="0"/>
              <a:t> </a:t>
            </a:r>
            <a:r>
              <a:rPr lang="en-US" dirty="0" err="1"/>
              <a:t>zeros</a:t>
            </a:r>
            <a:r>
              <a:rPr lang="en-US" dirty="0"/>
              <a:t> in complementary distribution</a:t>
            </a:r>
            <a:endParaRPr lang="en-US" b="1" dirty="0"/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2995459"/>
            <a:ext cx="7081405" cy="8953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57816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Distributional models of meaning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6781800" cy="3333750"/>
          </a:xfrm>
        </p:spPr>
        <p:txBody>
          <a:bodyPr/>
          <a:lstStyle/>
          <a:p>
            <a:r>
              <a:rPr lang="en-US" dirty="0"/>
              <a:t>Also called vector-space models of meaning</a:t>
            </a:r>
          </a:p>
          <a:p>
            <a:r>
              <a:rPr lang="en-US" dirty="0"/>
              <a:t>Offer much higher recall than hand-built thesauri</a:t>
            </a:r>
          </a:p>
          <a:p>
            <a:pPr lvl="1"/>
            <a:r>
              <a:rPr lang="en-US" dirty="0"/>
              <a:t>Although they tend to have lower precision</a:t>
            </a:r>
          </a:p>
          <a:p>
            <a:r>
              <a:rPr lang="en-US" dirty="0" err="1"/>
              <a:t>Zellig</a:t>
            </a:r>
            <a:r>
              <a:rPr lang="en-US" dirty="0"/>
              <a:t> Harris (1954): “</a:t>
            </a:r>
            <a:r>
              <a:rPr lang="en-US" b="1" dirty="0"/>
              <a:t>oculist </a:t>
            </a:r>
            <a:r>
              <a:rPr lang="en-US" dirty="0"/>
              <a:t>and </a:t>
            </a:r>
            <a:r>
              <a:rPr lang="en-US" b="1" dirty="0"/>
              <a:t>eye-doctor </a:t>
            </a:r>
            <a:r>
              <a:rPr lang="en-US" dirty="0"/>
              <a:t>… occur in almost the same environments….                 </a:t>
            </a:r>
            <a:r>
              <a:rPr lang="en-US" b="1" dirty="0"/>
              <a:t>If A and B have almost identical environments we say that they are synonyms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sz="1050" dirty="0"/>
          </a:p>
          <a:p>
            <a:r>
              <a:rPr lang="en-US" dirty="0"/>
              <a:t>Firth (1957): “You shall know a word by the company it keeps!”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304800" y="1367320"/>
            <a:ext cx="8534400" cy="13568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r>
              <a:rPr lang="en-US" dirty="0"/>
              <a:t>Also called vector-space models of meaning</a:t>
            </a:r>
          </a:p>
          <a:p>
            <a:r>
              <a:rPr lang="en-US" dirty="0"/>
              <a:t>Offer much higher recall than hand-built thesauri</a:t>
            </a:r>
          </a:p>
          <a:p>
            <a:pPr lvl="1"/>
            <a:r>
              <a:rPr lang="en-US" dirty="0"/>
              <a:t>Although they tend to have lower precision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77798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7150"/>
            <a:ext cx="7467600" cy="742950"/>
          </a:xfrm>
        </p:spPr>
        <p:txBody>
          <a:bodyPr/>
          <a:lstStyle/>
          <a:p>
            <a:r>
              <a:rPr lang="en-US" dirty="0"/>
              <a:t>Problem with dot product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733550"/>
            <a:ext cx="8534400" cy="3238500"/>
          </a:xfrm>
        </p:spPr>
        <p:txBody>
          <a:bodyPr/>
          <a:lstStyle/>
          <a:p>
            <a:r>
              <a:rPr lang="en-US" dirty="0"/>
              <a:t>Dot product is longer if the vector is longer. Vector length: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Vectors are longer if they have higher values in each dimension</a:t>
            </a:r>
          </a:p>
          <a:p>
            <a:r>
              <a:rPr lang="en-US" dirty="0"/>
              <a:t>That means more frequent words will have higher dot products</a:t>
            </a:r>
          </a:p>
          <a:p>
            <a:r>
              <a:rPr lang="en-US" dirty="0"/>
              <a:t>That’s bad: we don’t want a similarity metric to be sensitive to word frequency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600" y="2213742"/>
            <a:ext cx="1600200" cy="110177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995" y="819150"/>
            <a:ext cx="7081405" cy="8953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91096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1371600" y="0"/>
            <a:ext cx="7467600" cy="742950"/>
          </a:xfrm>
        </p:spPr>
        <p:txBody>
          <a:bodyPr/>
          <a:lstStyle/>
          <a:p>
            <a:pPr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Reminder: cosine for computing similarity</a:t>
            </a:r>
          </a:p>
        </p:txBody>
      </p:sp>
      <p:graphicFrame>
        <p:nvGraphicFramePr>
          <p:cNvPr id="5427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9279785"/>
              </p:ext>
            </p:extLst>
          </p:nvPr>
        </p:nvGraphicFramePr>
        <p:xfrm>
          <a:off x="1498600" y="1839913"/>
          <a:ext cx="5395913" cy="1243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98600" y="1839913"/>
                        <a:ext cx="5395913" cy="1243012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Line Callout 1 4"/>
          <p:cNvSpPr>
            <a:spLocks/>
          </p:cNvSpPr>
          <p:nvPr/>
        </p:nvSpPr>
        <p:spPr bwMode="auto">
          <a:xfrm>
            <a:off x="1821977" y="1230481"/>
            <a:ext cx="1683223" cy="400110"/>
          </a:xfrm>
          <a:prstGeom prst="borderCallout1">
            <a:avLst>
              <a:gd name="adj1" fmla="val 104463"/>
              <a:gd name="adj2" fmla="val 51190"/>
              <a:gd name="adj3" fmla="val 204176"/>
              <a:gd name="adj4" fmla="val 74931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Dot product</a:t>
            </a:r>
          </a:p>
        </p:txBody>
      </p:sp>
      <p:sp>
        <p:nvSpPr>
          <p:cNvPr id="54286" name="Line Callout 2 5"/>
          <p:cNvSpPr>
            <a:spLocks/>
          </p:cNvSpPr>
          <p:nvPr/>
        </p:nvSpPr>
        <p:spPr bwMode="auto">
          <a:xfrm>
            <a:off x="4114801" y="1228696"/>
            <a:ext cx="1668946" cy="400110"/>
          </a:xfrm>
          <a:prstGeom prst="borderCallout2">
            <a:avLst>
              <a:gd name="adj1" fmla="val 97319"/>
              <a:gd name="adj2" fmla="val 8153"/>
              <a:gd name="adj3" fmla="val 159227"/>
              <a:gd name="adj4" fmla="val 7509"/>
              <a:gd name="adj5" fmla="val 192211"/>
              <a:gd name="adj6" fmla="val -6785"/>
            </a:avLst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</a:rPr>
              <a:t>Unit vectors</a:t>
            </a:r>
          </a:p>
        </p:txBody>
      </p:sp>
      <p:cxnSp>
        <p:nvCxnSpPr>
          <p:cNvPr id="54287" name="Straight Connector 7"/>
          <p:cNvCxnSpPr>
            <a:cxnSpLocks noChangeShapeType="1"/>
          </p:cNvCxnSpPr>
          <p:nvPr/>
        </p:nvCxnSpPr>
        <p:spPr bwMode="auto">
          <a:xfrm flipH="1">
            <a:off x="4419600" y="1600796"/>
            <a:ext cx="305596" cy="437554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cxn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304800" y="3440490"/>
            <a:ext cx="8610600" cy="15696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for word </a:t>
            </a:r>
            <a:r>
              <a:rPr lang="en-US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dirty="0">
                <a:solidFill>
                  <a:srgbClr val="0000FF"/>
                </a:solidFill>
                <a:latin typeface="Calibri (Body)"/>
                <a:cs typeface="Calibri (Body)"/>
              </a:rPr>
              <a:t> is the PPMI value for word </a:t>
            </a:r>
            <a:r>
              <a:rPr lang="en-US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i="1" dirty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r>
              <a:rPr lang="en-US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endParaRPr lang="en-US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dirty="0">
                <a:latin typeface="Calibri (Body)"/>
                <a:cs typeface="Calibri (Body)"/>
              </a:rPr>
              <a:t>Cos(</a:t>
            </a:r>
            <a:r>
              <a:rPr lang="en-US" i="1" dirty="0" err="1">
                <a:latin typeface="Calibri (Body)"/>
                <a:cs typeface="Calibri (Body)"/>
              </a:rPr>
              <a:t>v,w</a:t>
            </a:r>
            <a:r>
              <a:rPr lang="en-US" dirty="0">
                <a:latin typeface="Calibri (Body)"/>
                <a:cs typeface="Calibri (Body)"/>
              </a:rPr>
              <a:t>) is the cosine similarity of </a:t>
            </a:r>
            <a:r>
              <a:rPr lang="en-US" i="1" dirty="0">
                <a:latin typeface="Calibri (Body)"/>
                <a:cs typeface="Calibri (Body)"/>
              </a:rPr>
              <a:t>v</a:t>
            </a:r>
            <a:r>
              <a:rPr lang="en-US" dirty="0">
                <a:latin typeface="Calibri (Body)"/>
                <a:cs typeface="Calibri (Body)"/>
              </a:rPr>
              <a:t> and </a:t>
            </a:r>
            <a:r>
              <a:rPr lang="en-US" i="1" dirty="0">
                <a:latin typeface="Calibri (Body)"/>
                <a:cs typeface="Calibri (Body)"/>
              </a:rPr>
              <a:t>w</a:t>
            </a:r>
            <a:endParaRPr lang="en-US" sz="20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5029200" y="4547772"/>
            <a:ext cx="228600" cy="1191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5867400" y="4547772"/>
            <a:ext cx="228600" cy="1190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336644" y="4545390"/>
            <a:ext cx="228600" cy="1191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055148" y="4546581"/>
            <a:ext cx="228600" cy="1191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7620001" y="-67479"/>
            <a:ext cx="96883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1600">
                <a:solidFill>
                  <a:srgbClr val="FBFCFF"/>
                </a:solidFill>
              </a:rPr>
              <a:t>Sec. 6.3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7761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428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as a similarity 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5334000" cy="3333750"/>
          </a:xfrm>
        </p:spPr>
        <p:txBody>
          <a:bodyPr/>
          <a:lstStyle/>
          <a:p>
            <a:r>
              <a:rPr lang="en-US" dirty="0"/>
              <a:t>-1: vectors point in opposite directions </a:t>
            </a:r>
          </a:p>
          <a:p>
            <a:r>
              <a:rPr lang="en-US" dirty="0"/>
              <a:t>+1:  vectors point in same directions</a:t>
            </a:r>
          </a:p>
          <a:p>
            <a:r>
              <a:rPr lang="en-US" dirty="0"/>
              <a:t>0: vectors are orthogonal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Raw frequency or PPMI are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32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16666" b="16666"/>
          <a:stretch>
            <a:fillRect/>
          </a:stretch>
        </p:blipFill>
        <p:spPr bwMode="auto">
          <a:xfrm>
            <a:off x="5600699" y="1047750"/>
            <a:ext cx="3543301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5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5917231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3645369"/>
              </p:ext>
            </p:extLst>
          </p:nvPr>
        </p:nvGraphicFramePr>
        <p:xfrm>
          <a:off x="4648200" y="209550"/>
          <a:ext cx="4419600" cy="160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005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computer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000" dirty="0"/>
                        <a:t>apricot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000" dirty="0"/>
                        <a:t>digital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000" dirty="0"/>
                        <a:t>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8600" y="1809750"/>
            <a:ext cx="8915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n-lt"/>
              </a:rPr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+mn-lt"/>
              </a:rPr>
              <a:t>cosine(</a:t>
            </a:r>
            <a:r>
              <a:rPr lang="en-US" dirty="0" err="1">
                <a:latin typeface="+mn-lt"/>
              </a:rPr>
              <a:t>apricot,information</a:t>
            </a:r>
            <a:r>
              <a:rPr lang="en-US" dirty="0">
                <a:latin typeface="+mn-lt"/>
              </a:rPr>
              <a:t>) = </a:t>
            </a:r>
          </a:p>
          <a:p>
            <a:pPr>
              <a:lnSpc>
                <a:spcPct val="120000"/>
              </a:lnSpc>
            </a:pPr>
            <a:endParaRPr lang="en-US" dirty="0">
              <a:latin typeface="+mn-lt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+mn-lt"/>
              </a:rPr>
              <a:t>cosine(</a:t>
            </a:r>
            <a:r>
              <a:rPr lang="en-US" dirty="0" err="1">
                <a:latin typeface="+mn-lt"/>
              </a:rPr>
              <a:t>digital,information</a:t>
            </a:r>
            <a:r>
              <a:rPr lang="en-US" dirty="0">
                <a:latin typeface="+mn-lt"/>
              </a:rPr>
              <a:t>) =</a:t>
            </a:r>
          </a:p>
          <a:p>
            <a:pPr>
              <a:lnSpc>
                <a:spcPct val="120000"/>
              </a:lnSpc>
            </a:pPr>
            <a:endParaRPr lang="en-US" dirty="0">
              <a:latin typeface="+mn-lt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+mn-lt"/>
              </a:rPr>
              <a:t>cosine(</a:t>
            </a:r>
            <a:r>
              <a:rPr lang="en-US" dirty="0" err="1">
                <a:latin typeface="+mn-lt"/>
              </a:rPr>
              <a:t>apricot,digital</a:t>
            </a:r>
            <a:r>
              <a:rPr lang="en-US" dirty="0">
                <a:latin typeface="+mn-lt"/>
              </a:rPr>
              <a:t>) =</a:t>
            </a:r>
          </a:p>
          <a:p>
            <a:endParaRPr lang="en-US" dirty="0">
              <a:latin typeface="+mn-lt"/>
            </a:endParaRPr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8797575"/>
              </p:ext>
            </p:extLst>
          </p:nvPr>
        </p:nvGraphicFramePr>
        <p:xfrm>
          <a:off x="304800" y="971550"/>
          <a:ext cx="4169255" cy="960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2921000" imgH="673100" progId="Equation.3">
                  <p:embed/>
                </p:oleObj>
              </mc:Choice>
              <mc:Fallback>
                <p:oleObj name="Equation" r:id="rId2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0" y="971550"/>
                        <a:ext cx="4169255" cy="9604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4699404"/>
              </p:ext>
            </p:extLst>
          </p:nvPr>
        </p:nvGraphicFramePr>
        <p:xfrm>
          <a:off x="4495800" y="2339426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622300" imgH="215900" progId="Equation.3">
                  <p:embed/>
                </p:oleObj>
              </mc:Choice>
              <mc:Fallback>
                <p:oleObj name="Equation" r:id="rId4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95800" y="2339426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03768"/>
              </p:ext>
            </p:extLst>
          </p:nvPr>
        </p:nvGraphicFramePr>
        <p:xfrm>
          <a:off x="3515011" y="4338126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622300" imgH="215900" progId="Equation.3">
                  <p:embed/>
                </p:oleObj>
              </mc:Choice>
              <mc:Fallback>
                <p:oleObj name="Equation" r:id="rId6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15011" y="4338126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4952587"/>
              </p:ext>
            </p:extLst>
          </p:nvPr>
        </p:nvGraphicFramePr>
        <p:xfrm>
          <a:off x="5410200" y="3212106"/>
          <a:ext cx="1060854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7" imgW="673100" imgH="215900" progId="Equation.3">
                  <p:embed/>
                </p:oleObj>
              </mc:Choice>
              <mc:Fallback>
                <p:oleObj name="Equation" r:id="rId7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10200" y="3212106"/>
                        <a:ext cx="1060854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207930"/>
              </p:ext>
            </p:extLst>
          </p:nvPr>
        </p:nvGraphicFramePr>
        <p:xfrm>
          <a:off x="5486400" y="2339426"/>
          <a:ext cx="1060854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673100" imgH="215900" progId="Equation.3">
                  <p:embed/>
                </p:oleObj>
              </mc:Choice>
              <mc:Fallback>
                <p:oleObj name="Equation" r:id="rId9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486400" y="2339426"/>
                        <a:ext cx="1060854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111971"/>
              </p:ext>
            </p:extLst>
          </p:nvPr>
        </p:nvGraphicFramePr>
        <p:xfrm>
          <a:off x="4572000" y="4357244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622300" imgH="215900" progId="Equation.3">
                  <p:embed/>
                </p:oleObj>
              </mc:Choice>
              <mc:Fallback>
                <p:oleObj name="Equation" r:id="rId10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572000" y="4357244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999809"/>
              </p:ext>
            </p:extLst>
          </p:nvPr>
        </p:nvGraphicFramePr>
        <p:xfrm>
          <a:off x="4353211" y="3212106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2" imgW="622300" imgH="215900" progId="Equation.3">
                  <p:embed/>
                </p:oleObj>
              </mc:Choice>
              <mc:Fallback>
                <p:oleObj name="Equation" r:id="rId12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353211" y="3212106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6881856"/>
              </p:ext>
            </p:extLst>
          </p:nvPr>
        </p:nvGraphicFramePr>
        <p:xfrm>
          <a:off x="4800600" y="2003870"/>
          <a:ext cx="1418544" cy="61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901700" imgH="393700" progId="Equation.3">
                  <p:embed/>
                </p:oleObj>
              </mc:Choice>
              <mc:Fallback>
                <p:oleObj name="Equation" r:id="rId13" imgW="901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00600" y="2003870"/>
                        <a:ext cx="1418544" cy="61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6108602"/>
              </p:ext>
            </p:extLst>
          </p:nvPr>
        </p:nvGraphicFramePr>
        <p:xfrm>
          <a:off x="4648200" y="2876550"/>
          <a:ext cx="1458316" cy="61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927100" imgH="393700" progId="Equation.3">
                  <p:embed/>
                </p:oleObj>
              </mc:Choice>
              <mc:Fallback>
                <p:oleObj name="Equation" r:id="rId15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648200" y="2876550"/>
                        <a:ext cx="1458316" cy="61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6290580"/>
              </p:ext>
            </p:extLst>
          </p:nvPr>
        </p:nvGraphicFramePr>
        <p:xfrm>
          <a:off x="3886200" y="3943350"/>
          <a:ext cx="1458316" cy="61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927100" imgH="393700" progId="Equation.3">
                  <p:embed/>
                </p:oleObj>
              </mc:Choice>
              <mc:Fallback>
                <p:oleObj name="Equation" r:id="rId17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886200" y="3943350"/>
                        <a:ext cx="1458316" cy="61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7905930"/>
              </p:ext>
            </p:extLst>
          </p:nvPr>
        </p:nvGraphicFramePr>
        <p:xfrm>
          <a:off x="6858000" y="2063489"/>
          <a:ext cx="1220787" cy="660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9" imgW="774700" imgH="419100" progId="Equation.3">
                  <p:embed/>
                </p:oleObj>
              </mc:Choice>
              <mc:Fallback>
                <p:oleObj name="Equation" r:id="rId19" imgW="7747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858000" y="2063489"/>
                        <a:ext cx="1220787" cy="6606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9292369"/>
              </p:ext>
            </p:extLst>
          </p:nvPr>
        </p:nvGraphicFramePr>
        <p:xfrm>
          <a:off x="6629400" y="2952750"/>
          <a:ext cx="1500298" cy="660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1" imgW="952500" imgH="419100" progId="Equation.3">
                  <p:embed/>
                </p:oleObj>
              </mc:Choice>
              <mc:Fallback>
                <p:oleObj name="Equation" r:id="rId21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629400" y="2952750"/>
                        <a:ext cx="1500298" cy="6606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8969590"/>
              </p:ext>
            </p:extLst>
          </p:nvPr>
        </p:nvGraphicFramePr>
        <p:xfrm>
          <a:off x="6096000" y="4095750"/>
          <a:ext cx="380046" cy="259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3" imgW="241300" imgH="165100" progId="Equation.3">
                  <p:embed/>
                </p:oleObj>
              </mc:Choice>
              <mc:Fallback>
                <p:oleObj name="Equation" r:id="rId23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6096000" y="4095750"/>
                        <a:ext cx="380046" cy="259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1205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possible similarity measures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1860" name="Picture 4" descr="sim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81000" y="1428750"/>
            <a:ext cx="6794500" cy="33806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66845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Evaluating similarity </a:t>
            </a:r>
            <a:br>
              <a:rPr lang="en-US" dirty="0"/>
            </a:br>
            <a:r>
              <a:rPr lang="en-US" dirty="0"/>
              <a:t>(the same as for thesaurus-based)</a:t>
            </a:r>
          </a:p>
        </p:txBody>
      </p:sp>
      <p:sp>
        <p:nvSpPr>
          <p:cNvPr id="12288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352550"/>
            <a:ext cx="7239000" cy="3581400"/>
          </a:xfrm>
        </p:spPr>
        <p:txBody>
          <a:bodyPr/>
          <a:lstStyle/>
          <a:p>
            <a:r>
              <a:rPr lang="en-US" dirty="0"/>
              <a:t>Intrinsic Evaluation:</a:t>
            </a:r>
          </a:p>
          <a:p>
            <a:pPr lvl="1"/>
            <a:r>
              <a:rPr lang="en-US" dirty="0"/>
              <a:t>Correlation between algorithm and human word similarity ratings</a:t>
            </a:r>
          </a:p>
          <a:p>
            <a:r>
              <a:rPr lang="en-US" dirty="0"/>
              <a:t>Extrinsic (task-based, end-to-end) Evaluation:</a:t>
            </a:r>
          </a:p>
          <a:p>
            <a:pPr lvl="1"/>
            <a:r>
              <a:rPr lang="en-US" dirty="0"/>
              <a:t>Spelling error detection, WSD, essay grading</a:t>
            </a:r>
          </a:p>
          <a:p>
            <a:pPr lvl="1"/>
            <a:r>
              <a:rPr lang="en-US" dirty="0"/>
              <a:t>Taking TOEFL multiple-choice vocabulary tests</a:t>
            </a:r>
          </a:p>
          <a:p>
            <a:pPr lvl="1"/>
            <a:endParaRPr lang="en-US" sz="1400" dirty="0"/>
          </a:p>
          <a:p>
            <a:pPr marL="114300" indent="0">
              <a:buNone/>
            </a:pP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u="sng" dirty="0">
                <a:solidFill>
                  <a:srgbClr val="0000FF"/>
                </a:solidFill>
                <a:latin typeface="Courier"/>
                <a:cs typeface="Courier"/>
              </a:rPr>
              <a:t>Levied</a:t>
            </a:r>
            <a:r>
              <a:rPr lang="en-US" sz="1800" dirty="0">
                <a:solidFill>
                  <a:srgbClr val="0000FF"/>
                </a:solidFill>
                <a:latin typeface="Courier"/>
                <a:cs typeface="Courier"/>
              </a:rPr>
              <a:t> is closest in meaning to which of these:</a:t>
            </a:r>
          </a:p>
          <a:p>
            <a:pPr marL="457200" lvl="1" indent="0">
              <a:buNone/>
            </a:pPr>
            <a:r>
              <a:rPr lang="en-US" sz="1600" dirty="0">
                <a:solidFill>
                  <a:srgbClr val="0000FF"/>
                </a:solidFill>
                <a:latin typeface="Courier"/>
                <a:cs typeface="Courier"/>
              </a:rPr>
              <a:t> imposed, believed, requested, correlated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8379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nip Single Corner Rectangle 1"/>
          <p:cNvSpPr/>
          <p:nvPr/>
        </p:nvSpPr>
        <p:spPr bwMode="auto">
          <a:xfrm>
            <a:off x="990600" y="1809750"/>
            <a:ext cx="5867400" cy="1295400"/>
          </a:xfrm>
          <a:prstGeom prst="snip1Rect">
            <a:avLst/>
          </a:prstGeom>
          <a:solidFill>
            <a:srgbClr val="D5AE4C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Lucida Sans" pitchFamily="-65" charset="0"/>
            </a:endParaRPr>
          </a:p>
        </p:txBody>
      </p:sp>
      <p:sp>
        <p:nvSpPr>
          <p:cNvPr id="10137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371600" y="133350"/>
            <a:ext cx="7467600" cy="742950"/>
          </a:xfrm>
        </p:spPr>
        <p:txBody>
          <a:bodyPr/>
          <a:lstStyle/>
          <a:p>
            <a:r>
              <a:rPr lang="en-US" dirty="0"/>
              <a:t>Intuition of distributional word similarity</a:t>
            </a:r>
          </a:p>
        </p:txBody>
      </p:sp>
      <p:sp>
        <p:nvSpPr>
          <p:cNvPr id="101379" name="Rectangle 1027"/>
          <p:cNvSpPr>
            <a:spLocks noGrp="1" noChangeArrowheads="1"/>
          </p:cNvSpPr>
          <p:nvPr>
            <p:ph sz="quarter" idx="1"/>
          </p:nvPr>
        </p:nvSpPr>
        <p:spPr>
          <a:xfrm>
            <a:off x="228600" y="1352550"/>
            <a:ext cx="7239000" cy="3505200"/>
          </a:xfrm>
        </p:spPr>
        <p:txBody>
          <a:bodyPr/>
          <a:lstStyle/>
          <a:p>
            <a:r>
              <a:rPr lang="en-US" dirty="0" err="1"/>
              <a:t>Nida</a:t>
            </a:r>
            <a:r>
              <a:rPr lang="en-US" dirty="0"/>
              <a:t> example: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dirty="0">
                <a:latin typeface="Courier"/>
                <a:cs typeface="Courier"/>
              </a:rPr>
              <a:t>A bottle of </a:t>
            </a:r>
            <a:r>
              <a:rPr lang="en-US" b="1" i="1" dirty="0" err="1">
                <a:latin typeface="Courier"/>
                <a:cs typeface="Courier"/>
              </a:rPr>
              <a:t>tesgüino</a:t>
            </a:r>
            <a:r>
              <a:rPr lang="en-US" dirty="0">
                <a:latin typeface="Courier"/>
                <a:cs typeface="Courier"/>
              </a:rPr>
              <a:t> is on the table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dirty="0">
                <a:latin typeface="Courier"/>
                <a:cs typeface="Courier"/>
              </a:rPr>
              <a:t>Everybody likes </a:t>
            </a:r>
            <a:r>
              <a:rPr lang="en-US" b="1" i="1" dirty="0" err="1">
                <a:latin typeface="Courier"/>
                <a:cs typeface="Courier"/>
              </a:rPr>
              <a:t>tesgüino</a:t>
            </a:r>
            <a:endParaRPr lang="en-US" dirty="0">
              <a:latin typeface="Courier"/>
              <a:cs typeface="Courier"/>
            </a:endParaRPr>
          </a:p>
          <a:p>
            <a:pPr marL="800100" lvl="2" indent="0">
              <a:lnSpc>
                <a:spcPct val="90000"/>
              </a:lnSpc>
              <a:buNone/>
            </a:pPr>
            <a:r>
              <a:rPr lang="en-US" b="1" i="1" dirty="0" err="1">
                <a:latin typeface="Courier"/>
                <a:cs typeface="Courier"/>
              </a:rPr>
              <a:t>Tesgüino</a:t>
            </a:r>
            <a:r>
              <a:rPr lang="en-US" dirty="0">
                <a:latin typeface="Courier"/>
                <a:cs typeface="Courier"/>
              </a:rPr>
              <a:t> makes you drunk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dirty="0">
                <a:latin typeface="Courier"/>
                <a:cs typeface="Courier"/>
              </a:rPr>
              <a:t>We make </a:t>
            </a:r>
            <a:r>
              <a:rPr lang="en-US" b="1" i="1" dirty="0" err="1">
                <a:latin typeface="Courier"/>
                <a:cs typeface="Courier"/>
              </a:rPr>
              <a:t>tesgüino</a:t>
            </a:r>
            <a:r>
              <a:rPr lang="en-US" dirty="0">
                <a:latin typeface="Courier"/>
                <a:cs typeface="Courier"/>
              </a:rPr>
              <a:t> out of corn.</a:t>
            </a:r>
          </a:p>
          <a:p>
            <a:r>
              <a:rPr lang="en-US" sz="2000" dirty="0">
                <a:latin typeface="Calibri (Body)"/>
                <a:cs typeface="Calibri (Body)"/>
              </a:rPr>
              <a:t>From context words humans can guess </a:t>
            </a:r>
            <a:r>
              <a:rPr lang="en-US" sz="2000" b="1" i="1" dirty="0" err="1">
                <a:latin typeface="Calibri (Body)"/>
                <a:cs typeface="Calibri (Body)"/>
              </a:rPr>
              <a:t>tesgüino</a:t>
            </a:r>
            <a:r>
              <a:rPr lang="en-US" sz="2000" dirty="0">
                <a:latin typeface="Calibri (Body)"/>
                <a:cs typeface="Calibri (Body)"/>
              </a:rPr>
              <a:t> means</a:t>
            </a:r>
          </a:p>
          <a:p>
            <a:pPr lvl="1"/>
            <a:r>
              <a:rPr lang="en-US" dirty="0"/>
              <a:t>an alcoholic beverage like </a:t>
            </a:r>
            <a:r>
              <a:rPr lang="en-US" b="1" dirty="0"/>
              <a:t>beer</a:t>
            </a:r>
          </a:p>
          <a:p>
            <a:r>
              <a:rPr lang="en-US" dirty="0"/>
              <a:t>Intuition for algorithm: </a:t>
            </a:r>
          </a:p>
          <a:p>
            <a:pPr lvl="1"/>
            <a:r>
              <a:rPr lang="en-US" dirty="0"/>
              <a:t>Two words are similar if they have similar word contexts.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65053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6872678"/>
              </p:ext>
            </p:extLst>
          </p:nvPr>
        </p:nvGraphicFramePr>
        <p:xfrm>
          <a:off x="76200" y="2503487"/>
          <a:ext cx="6662737" cy="174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121400" imgH="1600200" progId="Excel.Sheet.12">
                  <p:embed/>
                </p:oleObj>
              </mc:Choice>
              <mc:Fallback>
                <p:oleObj name="Worksheet" r:id="rId2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6200" y="2503487"/>
                        <a:ext cx="6662737" cy="174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Each cell: count of term </a:t>
            </a:r>
            <a:r>
              <a:rPr lang="en-US" sz="2800" i="1" dirty="0"/>
              <a:t>t</a:t>
            </a:r>
            <a:r>
              <a:rPr lang="en-US" sz="2800" dirty="0"/>
              <a:t> in a document </a:t>
            </a:r>
            <a:r>
              <a:rPr lang="en-US" sz="2800" i="1" dirty="0"/>
              <a:t>d</a:t>
            </a:r>
            <a:r>
              <a:rPr lang="en-US" sz="2800" dirty="0"/>
              <a:t>:  </a:t>
            </a:r>
            <a:r>
              <a:rPr lang="en-US" sz="2800" dirty="0" err="1"/>
              <a:t>tf</a:t>
            </a:r>
            <a:r>
              <a:rPr lang="en-US" sz="2800" i="1" baseline="-25000" dirty="0" err="1"/>
              <a:t>t,d</a:t>
            </a:r>
            <a:r>
              <a:rPr lang="en-US" sz="2800" dirty="0"/>
              <a:t>: </a:t>
            </a:r>
          </a:p>
          <a:p>
            <a:pPr lvl="1"/>
            <a:r>
              <a:rPr lang="en-US" sz="2400" dirty="0"/>
              <a:t>Each document is a count vector in </a:t>
            </a:r>
            <a:r>
              <a:rPr lang="en-US" sz="2400" dirty="0" err="1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2400" baseline="30000" dirty="0" err="1"/>
              <a:t>v</a:t>
            </a:r>
            <a:r>
              <a:rPr lang="en-US" sz="2400" dirty="0"/>
              <a:t>: a column below 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057400" y="2800350"/>
            <a:ext cx="440826" cy="1524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3505200" y="1925625"/>
            <a:ext cx="1600200" cy="37785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3263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Reminder: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Two documents are similar if their vectors are similar</a:t>
            </a:r>
            <a:endParaRPr lang="en-US" sz="2400" dirty="0"/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5257800" y="2419350"/>
            <a:ext cx="440826" cy="1447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400800" y="2419350"/>
            <a:ext cx="440826" cy="1447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6895598"/>
              </p:ext>
            </p:extLst>
          </p:nvPr>
        </p:nvGraphicFramePr>
        <p:xfrm>
          <a:off x="152400" y="2038350"/>
          <a:ext cx="6662737" cy="174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121400" imgH="1600200" progId="Excel.Sheet.12">
                  <p:embed/>
                </p:oleObj>
              </mc:Choice>
              <mc:Fallback>
                <p:oleObj name="Worksheet" r:id="rId2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2038350"/>
                        <a:ext cx="6662737" cy="174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7782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words in a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Each word is a count vector in </a:t>
            </a:r>
            <a:r>
              <a:rPr lang="en-US" sz="2800" dirty="0">
                <a:latin typeface="Lucida Sans Unicode" charset="0"/>
                <a:ea typeface="Lucida Sans Unicode" charset="0"/>
                <a:cs typeface="Lucida Sans Unicode" charset="0"/>
              </a:rPr>
              <a:t>ℕ</a:t>
            </a:r>
            <a:r>
              <a:rPr lang="en-US" sz="2800" baseline="30000" dirty="0"/>
              <a:t>D</a:t>
            </a:r>
            <a:r>
              <a:rPr lang="en-US" sz="2800" dirty="0"/>
              <a:t>: a row below 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 rot="16200000">
            <a:off x="4233193" y="776957"/>
            <a:ext cx="296614" cy="49530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2895600" y="1473710"/>
            <a:ext cx="1828800" cy="377851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6895598"/>
              </p:ext>
            </p:extLst>
          </p:nvPr>
        </p:nvGraphicFramePr>
        <p:xfrm>
          <a:off x="152400" y="2038350"/>
          <a:ext cx="6662737" cy="174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121400" imgH="1600200" progId="Excel.Sheet.12">
                  <p:embed/>
                </p:oleObj>
              </mc:Choice>
              <mc:Fallback>
                <p:oleObj name="Worksheet" r:id="rId2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2038350"/>
                        <a:ext cx="6662737" cy="174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337191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words in a term-document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Two </a:t>
            </a:r>
            <a:r>
              <a:rPr lang="en-US" sz="2800" b="1" dirty="0"/>
              <a:t>words</a:t>
            </a:r>
            <a:r>
              <a:rPr lang="en-US" sz="2800" dirty="0"/>
              <a:t> are similar if their vectors are similar</a:t>
            </a:r>
            <a:endParaRPr lang="en-US" dirty="0"/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8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1240206"/>
              </p:ext>
            </p:extLst>
          </p:nvPr>
        </p:nvGraphicFramePr>
        <p:xfrm>
          <a:off x="152400" y="2038350"/>
          <a:ext cx="6662737" cy="174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r:id="rId2" imgW="6121400" imgH="1600200" progId="Excel.Sheet.12">
                  <p:embed/>
                </p:oleObj>
              </mc:Choice>
              <mc:Fallback>
                <p:oleObj name="Worksheet" r:id="rId2" imgW="6121400" imgH="1600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2400" y="2038350"/>
                        <a:ext cx="6662737" cy="174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4354639" y="1188389"/>
            <a:ext cx="304800" cy="4876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4343401" y="819149"/>
            <a:ext cx="304798" cy="487680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35248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Term-Context matrix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52550"/>
            <a:ext cx="8686800" cy="3333750"/>
          </a:xfrm>
        </p:spPr>
        <p:txBody>
          <a:bodyPr/>
          <a:lstStyle/>
          <a:p>
            <a:r>
              <a:rPr lang="en-US" sz="2800" dirty="0"/>
              <a:t>Instead of using entire documents, use smaller contexts</a:t>
            </a:r>
          </a:p>
          <a:p>
            <a:pPr lvl="1"/>
            <a:r>
              <a:rPr lang="en-US" sz="2400" dirty="0"/>
              <a:t>Paragraph</a:t>
            </a:r>
          </a:p>
          <a:p>
            <a:pPr lvl="1"/>
            <a:r>
              <a:rPr lang="en-US" sz="2400" dirty="0"/>
              <a:t>Window of 10 words</a:t>
            </a:r>
          </a:p>
          <a:p>
            <a:r>
              <a:rPr lang="en-US" sz="2800" dirty="0"/>
              <a:t>A word is now defined by a vector over counts of context words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2400" y="0"/>
            <a:ext cx="1066800" cy="127635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16181764"/>
      </p:ext>
    </p:extLst>
  </p:cSld>
  <p:clrMapOvr>
    <a:masterClrMapping/>
  </p:clrMapOvr>
</p:sld>
</file>

<file path=ppt/theme/theme1.xml><?xml version="1.0" encoding="utf-8"?>
<a:theme xmlns:a="http://schemas.openxmlformats.org/drawingml/2006/main" name="NLP-jurafsky">
  <a:themeElements>
    <a:clrScheme name="NLP Class">
      <a:dk1>
        <a:sysClr val="windowText" lastClr="000000"/>
      </a:dk1>
      <a:lt1>
        <a:sysClr val="window" lastClr="FFFFFF"/>
      </a:lt1>
      <a:dk2>
        <a:srgbClr val="605435"/>
      </a:dk2>
      <a:lt2>
        <a:srgbClr val="E7D19A"/>
      </a:lt2>
      <a:accent1>
        <a:srgbClr val="A4001D"/>
      </a:accent1>
      <a:accent2>
        <a:srgbClr val="2584BB"/>
      </a:accent2>
      <a:accent3>
        <a:srgbClr val="BB57BE"/>
      </a:accent3>
      <a:accent4>
        <a:srgbClr val="177245"/>
      </a:accent4>
      <a:accent5>
        <a:srgbClr val="35ACA2"/>
      </a:accent5>
      <a:accent6>
        <a:srgbClr val="FF8700"/>
      </a:accent6>
      <a:hlink>
        <a:srgbClr val="EF8E1C"/>
      </a:hlink>
      <a:folHlink>
        <a:srgbClr val="FEC60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40000"/>
            <a:lumOff val="60000"/>
          </a:schemeClr>
        </a:solidFill>
        <a:ln w="9525" cap="flat" cmpd="sng" algn="ctr">
          <a:noFill/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A50021"/>
            </a:gs>
            <a:gs pos="100000">
              <a:schemeClr val="tx1"/>
            </a:gs>
          </a:gsLst>
          <a:lin ang="0" scaled="1"/>
        </a:gra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Lucida Sans" pitchFamily="-65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sz="1800" dirty="0">
            <a:latin typeface="+mn-lt"/>
          </a:defRPr>
        </a:defPPr>
      </a:lstStyle>
    </a:txDef>
  </a:objectDefaults>
  <a:extraClrSchemeLst>
    <a:extraClrScheme>
      <a:clrScheme name="nlp-lucida-scheme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2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3">
        <a:dk1>
          <a:srgbClr val="000000"/>
        </a:dk1>
        <a:lt1>
          <a:srgbClr val="FFFFFF"/>
        </a:lt1>
        <a:dk2>
          <a:srgbClr val="000000"/>
        </a:dk2>
        <a:lt2>
          <a:srgbClr val="5F5F5F"/>
        </a:lt2>
        <a:accent1>
          <a:srgbClr val="EAEAEA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F3F3F3"/>
        </a:accent5>
        <a:accent6>
          <a:srgbClr val="737373"/>
        </a:accent6>
        <a:hlink>
          <a:srgbClr val="4D4D4D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4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nlp-lucida-scheme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nlp-lucida-scheme 7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22512</TotalTime>
  <Words>2164</Words>
  <Application>Microsoft Office PowerPoint</Application>
  <PresentationFormat>On-screen Show (16:9)</PresentationFormat>
  <Paragraphs>290</Paragraphs>
  <Slides>35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13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35</vt:i4>
      </vt:variant>
    </vt:vector>
  </HeadingPairs>
  <TitlesOfParts>
    <vt:vector size="52" baseType="lpstr">
      <vt:lpstr>ＭＳ Ｐゴシック</vt:lpstr>
      <vt:lpstr>Arial</vt:lpstr>
      <vt:lpstr>Calibri</vt:lpstr>
      <vt:lpstr>Calibri (Body)</vt:lpstr>
      <vt:lpstr>Calibri (Headings)</vt:lpstr>
      <vt:lpstr>Calibri Light</vt:lpstr>
      <vt:lpstr>Courier</vt:lpstr>
      <vt:lpstr>Lucida Sans</vt:lpstr>
      <vt:lpstr>Lucida Sans Unicode</vt:lpstr>
      <vt:lpstr>Tahoma</vt:lpstr>
      <vt:lpstr>Times</vt:lpstr>
      <vt:lpstr>Times New Roman</vt:lpstr>
      <vt:lpstr>Wingdings</vt:lpstr>
      <vt:lpstr>NLP-jurafsky</vt:lpstr>
      <vt:lpstr>1_Retrospect</vt:lpstr>
      <vt:lpstr>Worksheet</vt:lpstr>
      <vt:lpstr>Equation</vt:lpstr>
      <vt:lpstr>PowerPoint Presentation</vt:lpstr>
      <vt:lpstr>Problems with thesaurus-based meaning</vt:lpstr>
      <vt:lpstr>Distributional models of meaning</vt:lpstr>
      <vt:lpstr>Intuition of distributional word similarity</vt:lpstr>
      <vt:lpstr>Reminder: Term-document matrix</vt:lpstr>
      <vt:lpstr>Reminder: Term-document matrix</vt:lpstr>
      <vt:lpstr>The words in a term-document matrix</vt:lpstr>
      <vt:lpstr>The words in a term-document matrix</vt:lpstr>
      <vt:lpstr>The Term-Context matrix</vt:lpstr>
      <vt:lpstr>Sample contexts: 20 words (Brown corpus)  </vt:lpstr>
      <vt:lpstr>Term-context matrix for word similarity</vt:lpstr>
      <vt:lpstr>Should we use raw counts?</vt:lpstr>
      <vt:lpstr>Should we use raw counts?</vt:lpstr>
      <vt:lpstr>Term frequency (tf)</vt:lpstr>
      <vt:lpstr>Document frequency (df)</vt:lpstr>
      <vt:lpstr>Inverse document frequency (idf)</vt:lpstr>
      <vt:lpstr>What is a document?</vt:lpstr>
      <vt:lpstr>Final tf-idf weighted value for a word</vt:lpstr>
      <vt:lpstr>Pointwise Mutual Information</vt:lpstr>
      <vt:lpstr>Computing PPMI on a term-context matrix</vt:lpstr>
      <vt:lpstr>PowerPoint Presentation</vt:lpstr>
      <vt:lpstr>PowerPoint Presentation</vt:lpstr>
      <vt:lpstr>Weighing PMI</vt:lpstr>
      <vt:lpstr>PowerPoint Presentation</vt:lpstr>
      <vt:lpstr>PowerPoint Presentation</vt:lpstr>
      <vt:lpstr>Using syntax to define a word’s context</vt:lpstr>
      <vt:lpstr>Co-occurrence vectors based on syntactic dependencies</vt:lpstr>
      <vt:lpstr>PMI applied to dependency relations</vt:lpstr>
      <vt:lpstr>Measuring similarity</vt:lpstr>
      <vt:lpstr>Problem with dot product</vt:lpstr>
      <vt:lpstr>Reminder: cosine for computing similarity</vt:lpstr>
      <vt:lpstr>Cosine as a similarity metric</vt:lpstr>
      <vt:lpstr>PowerPoint Presentation</vt:lpstr>
      <vt:lpstr>Other possible similarity measures</vt:lpstr>
      <vt:lpstr>Evaluating similarity  (the same as for thesaurus-based)</vt:lpstr>
    </vt:vector>
  </TitlesOfParts>
  <Company>Stanford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Extraction</dc:title>
  <dc:creator>Christopher Manning</dc:creator>
  <cp:lastModifiedBy>Tanmoy Chakraborty</cp:lastModifiedBy>
  <cp:revision>501</cp:revision>
  <cp:lastPrinted>2012-05-22T05:13:27Z</cp:lastPrinted>
  <dcterms:created xsi:type="dcterms:W3CDTF">2010-04-19T15:31:24Z</dcterms:created>
  <dcterms:modified xsi:type="dcterms:W3CDTF">2025-02-06T03:01:56Z</dcterms:modified>
</cp:coreProperties>
</file>

<file path=docProps/thumbnail.jpeg>
</file>